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7" r:id="rId2"/>
    <p:sldId id="625" r:id="rId3"/>
    <p:sldId id="636" r:id="rId4"/>
    <p:sldId id="637" r:id="rId5"/>
    <p:sldId id="267" r:id="rId6"/>
    <p:sldId id="413" r:id="rId7"/>
    <p:sldId id="415" r:id="rId8"/>
    <p:sldId id="26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2"/>
  </p:normalViewPr>
  <p:slideViewPr>
    <p:cSldViewPr snapToGrid="0">
      <p:cViewPr varScale="1">
        <p:scale>
          <a:sx n="90" d="100"/>
          <a:sy n="90" d="100"/>
        </p:scale>
        <p:origin x="232" y="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A1618A-2056-9947-BF99-DC983F4F899E}" type="doc">
      <dgm:prSet loTypeId="urn:microsoft.com/office/officeart/2018/2/layout/IconCircleList" loCatId="icon" qsTypeId="urn:microsoft.com/office/officeart/2005/8/quickstyle/simple1" qsCatId="simple" csTypeId="urn:microsoft.com/office/officeart/2005/8/colors/accent1_2" csCatId="accent1" phldr="1"/>
      <dgm:spPr/>
    </dgm:pt>
    <dgm:pt modelId="{54660548-1F1D-BD40-95D1-9DE029D55420}">
      <dgm:prSet phldrT="[Text]"/>
      <dgm:spPr>
        <a:noFill/>
        <a:ln>
          <a:solidFill>
            <a:schemeClr val="accent2">
              <a:lumMod val="60000"/>
              <a:lumOff val="40000"/>
            </a:schemeClr>
          </a:solidFill>
        </a:ln>
      </dgm:spPr>
      <dgm:t>
        <a:bodyPr/>
        <a:lstStyle/>
        <a:p>
          <a:pPr>
            <a:lnSpc>
              <a:spcPct val="100000"/>
            </a:lnSpc>
          </a:pPr>
          <a:r>
            <a:rPr lang="en-US" dirty="0"/>
            <a:t>Direction</a:t>
          </a:r>
        </a:p>
        <a:p>
          <a:pPr>
            <a:lnSpc>
              <a:spcPct val="100000"/>
            </a:lnSpc>
          </a:pPr>
          <a:r>
            <a:rPr lang="en-US" dirty="0"/>
            <a:t>to get you going in the right direction</a:t>
          </a:r>
        </a:p>
      </dgm:t>
    </dgm:pt>
    <dgm:pt modelId="{8A109293-16FF-2C4D-AFF9-125C5FBAC390}" type="parTrans" cxnId="{A2B7EFFF-3C99-354D-A637-9444DA73457B}">
      <dgm:prSet/>
      <dgm:spPr/>
      <dgm:t>
        <a:bodyPr/>
        <a:lstStyle/>
        <a:p>
          <a:endParaRPr lang="en-US"/>
        </a:p>
      </dgm:t>
    </dgm:pt>
    <dgm:pt modelId="{14FB24C6-6138-AF45-AB35-EDF477508608}" type="sibTrans" cxnId="{A2B7EFFF-3C99-354D-A637-9444DA73457B}">
      <dgm:prSet/>
      <dgm:spPr/>
      <dgm:t>
        <a:bodyPr/>
        <a:lstStyle/>
        <a:p>
          <a:pPr>
            <a:lnSpc>
              <a:spcPct val="100000"/>
            </a:lnSpc>
          </a:pPr>
          <a:endParaRPr lang="en-US"/>
        </a:p>
      </dgm:t>
    </dgm:pt>
    <dgm:pt modelId="{CF13CBA1-77A7-0C4F-B306-B306313CD773}">
      <dgm:prSet phldrT="[Text]"/>
      <dgm:spPr>
        <a:noFill/>
        <a:ln>
          <a:solidFill>
            <a:schemeClr val="accent2">
              <a:lumMod val="40000"/>
              <a:lumOff val="60000"/>
            </a:schemeClr>
          </a:solidFill>
        </a:ln>
      </dgm:spPr>
      <dgm:t>
        <a:bodyPr/>
        <a:lstStyle/>
        <a:p>
          <a:pPr>
            <a:lnSpc>
              <a:spcPct val="100000"/>
            </a:lnSpc>
          </a:pPr>
          <a:r>
            <a:rPr lang="en-US" dirty="0"/>
            <a:t>Decision-Making Tools</a:t>
          </a:r>
        </a:p>
        <a:p>
          <a:pPr>
            <a:lnSpc>
              <a:spcPct val="100000"/>
            </a:lnSpc>
          </a:pPr>
          <a:r>
            <a:rPr lang="en-US" dirty="0"/>
            <a:t>Resources for individualizing the plan based on evidence.</a:t>
          </a:r>
        </a:p>
      </dgm:t>
    </dgm:pt>
    <dgm:pt modelId="{E3DD1D4A-1595-F44C-B466-6BBDA1F4B6BA}" type="parTrans" cxnId="{4B0F094C-266C-064A-834C-1BCEBD7BF28E}">
      <dgm:prSet/>
      <dgm:spPr/>
      <dgm:t>
        <a:bodyPr/>
        <a:lstStyle/>
        <a:p>
          <a:endParaRPr lang="en-US"/>
        </a:p>
      </dgm:t>
    </dgm:pt>
    <dgm:pt modelId="{BEB926AC-961C-B94A-B9FF-CD287731B5A9}" type="sibTrans" cxnId="{4B0F094C-266C-064A-834C-1BCEBD7BF28E}">
      <dgm:prSet/>
      <dgm:spPr/>
      <dgm:t>
        <a:bodyPr/>
        <a:lstStyle/>
        <a:p>
          <a:endParaRPr lang="en-US"/>
        </a:p>
      </dgm:t>
    </dgm:pt>
    <dgm:pt modelId="{77630096-2396-4066-8559-51ED0FC0D18A}" type="pres">
      <dgm:prSet presAssocID="{C0A1618A-2056-9947-BF99-DC983F4F899E}" presName="root" presStyleCnt="0">
        <dgm:presLayoutVars>
          <dgm:dir/>
          <dgm:resizeHandles val="exact"/>
        </dgm:presLayoutVars>
      </dgm:prSet>
      <dgm:spPr/>
    </dgm:pt>
    <dgm:pt modelId="{06FFA093-C463-41CC-9457-F9045F78D48A}" type="pres">
      <dgm:prSet presAssocID="{C0A1618A-2056-9947-BF99-DC983F4F899E}" presName="container" presStyleCnt="0">
        <dgm:presLayoutVars>
          <dgm:dir/>
          <dgm:resizeHandles val="exact"/>
        </dgm:presLayoutVars>
      </dgm:prSet>
      <dgm:spPr/>
    </dgm:pt>
    <dgm:pt modelId="{29A088EB-586F-4A83-AE67-9F161C936AB5}" type="pres">
      <dgm:prSet presAssocID="{54660548-1F1D-BD40-95D1-9DE029D55420}" presName="compNode" presStyleCnt="0"/>
      <dgm:spPr/>
    </dgm:pt>
    <dgm:pt modelId="{477A0E84-5A1C-4266-A82A-89970C8386BE}" type="pres">
      <dgm:prSet presAssocID="{54660548-1F1D-BD40-95D1-9DE029D55420}" presName="iconBgRect" presStyleLbl="bgShp" presStyleIdx="0" presStyleCnt="2"/>
      <dgm:spPr/>
    </dgm:pt>
    <dgm:pt modelId="{C27F5E6D-C8B8-413E-A58F-1F9FB2D888DA}" type="pres">
      <dgm:prSet presAssocID="{54660548-1F1D-BD40-95D1-9DE029D5542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p with pin"/>
        </a:ext>
      </dgm:extLst>
    </dgm:pt>
    <dgm:pt modelId="{8BB0BC15-0F23-4EDE-A8F5-1818EDC6B6FD}" type="pres">
      <dgm:prSet presAssocID="{54660548-1F1D-BD40-95D1-9DE029D55420}" presName="spaceRect" presStyleCnt="0"/>
      <dgm:spPr/>
    </dgm:pt>
    <dgm:pt modelId="{09FB76AD-6F13-4BCB-8316-08F9B99E8A4B}" type="pres">
      <dgm:prSet presAssocID="{54660548-1F1D-BD40-95D1-9DE029D55420}" presName="textRect" presStyleLbl="revTx" presStyleIdx="0" presStyleCnt="2" custLinFactNeighborX="-3926" custLinFactNeighborY="-7266">
        <dgm:presLayoutVars>
          <dgm:chMax val="1"/>
          <dgm:chPref val="1"/>
        </dgm:presLayoutVars>
      </dgm:prSet>
      <dgm:spPr/>
    </dgm:pt>
    <dgm:pt modelId="{0187EA6A-A052-4C18-893C-B42C19830BC4}" type="pres">
      <dgm:prSet presAssocID="{14FB24C6-6138-AF45-AB35-EDF477508608}" presName="sibTrans" presStyleLbl="sibTrans2D1" presStyleIdx="0" presStyleCnt="0"/>
      <dgm:spPr/>
    </dgm:pt>
    <dgm:pt modelId="{C4AFD09C-A513-48C6-8CBA-A135B08A2E72}" type="pres">
      <dgm:prSet presAssocID="{CF13CBA1-77A7-0C4F-B306-B306313CD773}" presName="compNode" presStyleCnt="0"/>
      <dgm:spPr/>
    </dgm:pt>
    <dgm:pt modelId="{B2F2278D-3338-44BC-B6D7-0B2110252019}" type="pres">
      <dgm:prSet presAssocID="{CF13CBA1-77A7-0C4F-B306-B306313CD773}" presName="iconBgRect" presStyleLbl="bgShp" presStyleIdx="1" presStyleCnt="2"/>
      <dgm:spPr/>
    </dgm:pt>
    <dgm:pt modelId="{44CC3BCC-2E8C-4EFC-9F12-F341D4A6B1C0}" type="pres">
      <dgm:prSet presAssocID="{CF13CBA1-77A7-0C4F-B306-B306313CD77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ears"/>
        </a:ext>
      </dgm:extLst>
    </dgm:pt>
    <dgm:pt modelId="{E903BDA1-7CBC-49EE-903A-ECB891E886C9}" type="pres">
      <dgm:prSet presAssocID="{CF13CBA1-77A7-0C4F-B306-B306313CD773}" presName="spaceRect" presStyleCnt="0"/>
      <dgm:spPr/>
    </dgm:pt>
    <dgm:pt modelId="{09A91552-B09A-4E29-8424-1F37218D2BD0}" type="pres">
      <dgm:prSet presAssocID="{CF13CBA1-77A7-0C4F-B306-B306313CD773}" presName="textRect" presStyleLbl="revTx" presStyleIdx="1" presStyleCnt="2" custLinFactNeighborX="-1374" custLinFactNeighborY="-12951">
        <dgm:presLayoutVars>
          <dgm:chMax val="1"/>
          <dgm:chPref val="1"/>
        </dgm:presLayoutVars>
      </dgm:prSet>
      <dgm:spPr/>
    </dgm:pt>
  </dgm:ptLst>
  <dgm:cxnLst>
    <dgm:cxn modelId="{D9EA5719-55E7-6E40-A0C1-1FB7248358D2}" type="presOf" srcId="{54660548-1F1D-BD40-95D1-9DE029D55420}" destId="{09FB76AD-6F13-4BCB-8316-08F9B99E8A4B}" srcOrd="0" destOrd="0" presId="urn:microsoft.com/office/officeart/2018/2/layout/IconCircleList"/>
    <dgm:cxn modelId="{4B0F094C-266C-064A-834C-1BCEBD7BF28E}" srcId="{C0A1618A-2056-9947-BF99-DC983F4F899E}" destId="{CF13CBA1-77A7-0C4F-B306-B306313CD773}" srcOrd="1" destOrd="0" parTransId="{E3DD1D4A-1595-F44C-B466-6BBDA1F4B6BA}" sibTransId="{BEB926AC-961C-B94A-B9FF-CD287731B5A9}"/>
    <dgm:cxn modelId="{FBCD776E-C9C9-B541-AAFF-937E73AE84CB}" type="presOf" srcId="{CF13CBA1-77A7-0C4F-B306-B306313CD773}" destId="{09A91552-B09A-4E29-8424-1F37218D2BD0}" srcOrd="0" destOrd="0" presId="urn:microsoft.com/office/officeart/2018/2/layout/IconCircleList"/>
    <dgm:cxn modelId="{6EA6C16F-16EA-A54B-815B-6653B6749926}" type="presOf" srcId="{14FB24C6-6138-AF45-AB35-EDF477508608}" destId="{0187EA6A-A052-4C18-893C-B42C19830BC4}" srcOrd="0" destOrd="0" presId="urn:microsoft.com/office/officeart/2018/2/layout/IconCircleList"/>
    <dgm:cxn modelId="{7FA07087-A8EE-8248-9765-540B6803919E}" type="presOf" srcId="{C0A1618A-2056-9947-BF99-DC983F4F899E}" destId="{77630096-2396-4066-8559-51ED0FC0D18A}" srcOrd="0" destOrd="0" presId="urn:microsoft.com/office/officeart/2018/2/layout/IconCircleList"/>
    <dgm:cxn modelId="{A2B7EFFF-3C99-354D-A637-9444DA73457B}" srcId="{C0A1618A-2056-9947-BF99-DC983F4F899E}" destId="{54660548-1F1D-BD40-95D1-9DE029D55420}" srcOrd="0" destOrd="0" parTransId="{8A109293-16FF-2C4D-AFF9-125C5FBAC390}" sibTransId="{14FB24C6-6138-AF45-AB35-EDF477508608}"/>
    <dgm:cxn modelId="{EA8E5A41-EC36-2344-B6A3-6CB9FFA89FB2}" type="presParOf" srcId="{77630096-2396-4066-8559-51ED0FC0D18A}" destId="{06FFA093-C463-41CC-9457-F9045F78D48A}" srcOrd="0" destOrd="0" presId="urn:microsoft.com/office/officeart/2018/2/layout/IconCircleList"/>
    <dgm:cxn modelId="{35E82456-52A9-AC4C-A381-1BB723AA1ED3}" type="presParOf" srcId="{06FFA093-C463-41CC-9457-F9045F78D48A}" destId="{29A088EB-586F-4A83-AE67-9F161C936AB5}" srcOrd="0" destOrd="0" presId="urn:microsoft.com/office/officeart/2018/2/layout/IconCircleList"/>
    <dgm:cxn modelId="{097F2151-BEBA-9F46-A6B6-391BB1EEC6CE}" type="presParOf" srcId="{29A088EB-586F-4A83-AE67-9F161C936AB5}" destId="{477A0E84-5A1C-4266-A82A-89970C8386BE}" srcOrd="0" destOrd="0" presId="urn:microsoft.com/office/officeart/2018/2/layout/IconCircleList"/>
    <dgm:cxn modelId="{0A620FAA-A291-FD4E-93F5-14DBB9B59DF6}" type="presParOf" srcId="{29A088EB-586F-4A83-AE67-9F161C936AB5}" destId="{C27F5E6D-C8B8-413E-A58F-1F9FB2D888DA}" srcOrd="1" destOrd="0" presId="urn:microsoft.com/office/officeart/2018/2/layout/IconCircleList"/>
    <dgm:cxn modelId="{9EE5F2BA-E1EA-2C48-8A1A-5086D5608D07}" type="presParOf" srcId="{29A088EB-586F-4A83-AE67-9F161C936AB5}" destId="{8BB0BC15-0F23-4EDE-A8F5-1818EDC6B6FD}" srcOrd="2" destOrd="0" presId="urn:microsoft.com/office/officeart/2018/2/layout/IconCircleList"/>
    <dgm:cxn modelId="{F5D2CB2C-DE6D-2B45-A68D-99EA9B5062FC}" type="presParOf" srcId="{29A088EB-586F-4A83-AE67-9F161C936AB5}" destId="{09FB76AD-6F13-4BCB-8316-08F9B99E8A4B}" srcOrd="3" destOrd="0" presId="urn:microsoft.com/office/officeart/2018/2/layout/IconCircleList"/>
    <dgm:cxn modelId="{2AC1BEFF-095B-3E4D-ADDD-B7EAF6E5F7C6}" type="presParOf" srcId="{06FFA093-C463-41CC-9457-F9045F78D48A}" destId="{0187EA6A-A052-4C18-893C-B42C19830BC4}" srcOrd="1" destOrd="0" presId="urn:microsoft.com/office/officeart/2018/2/layout/IconCircleList"/>
    <dgm:cxn modelId="{14255D15-8B7B-BE45-8D8D-4CBCC9A6E923}" type="presParOf" srcId="{06FFA093-C463-41CC-9457-F9045F78D48A}" destId="{C4AFD09C-A513-48C6-8CBA-A135B08A2E72}" srcOrd="2" destOrd="0" presId="urn:microsoft.com/office/officeart/2018/2/layout/IconCircleList"/>
    <dgm:cxn modelId="{D29C8EFA-62DD-4B4C-A71F-BEFFA450EB86}" type="presParOf" srcId="{C4AFD09C-A513-48C6-8CBA-A135B08A2E72}" destId="{B2F2278D-3338-44BC-B6D7-0B2110252019}" srcOrd="0" destOrd="0" presId="urn:microsoft.com/office/officeart/2018/2/layout/IconCircleList"/>
    <dgm:cxn modelId="{57735241-3117-154D-8F11-6B16A80AD90C}" type="presParOf" srcId="{C4AFD09C-A513-48C6-8CBA-A135B08A2E72}" destId="{44CC3BCC-2E8C-4EFC-9F12-F341D4A6B1C0}" srcOrd="1" destOrd="0" presId="urn:microsoft.com/office/officeart/2018/2/layout/IconCircleList"/>
    <dgm:cxn modelId="{9FA0D3E6-C319-AA46-992F-BE3C4076DFF3}" type="presParOf" srcId="{C4AFD09C-A513-48C6-8CBA-A135B08A2E72}" destId="{E903BDA1-7CBC-49EE-903A-ECB891E886C9}" srcOrd="2" destOrd="0" presId="urn:microsoft.com/office/officeart/2018/2/layout/IconCircleList"/>
    <dgm:cxn modelId="{2FB344C5-9204-F74C-8546-670580BAF5B4}" type="presParOf" srcId="{C4AFD09C-A513-48C6-8CBA-A135B08A2E72}" destId="{09A91552-B09A-4E29-8424-1F37218D2BD0}"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A0E84-5A1C-4266-A82A-89970C8386BE}">
      <dsp:nvSpPr>
        <dsp:cNvPr id="0" name=""/>
        <dsp:cNvSpPr/>
      </dsp:nvSpPr>
      <dsp:spPr>
        <a:xfrm>
          <a:off x="46014" y="1361008"/>
          <a:ext cx="1486462" cy="148646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7F5E6D-C8B8-413E-A58F-1F9FB2D888DA}">
      <dsp:nvSpPr>
        <dsp:cNvPr id="0" name=""/>
        <dsp:cNvSpPr/>
      </dsp:nvSpPr>
      <dsp:spPr>
        <a:xfrm>
          <a:off x="358171" y="1673165"/>
          <a:ext cx="862148" cy="8621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FB76AD-6F13-4BCB-8316-08F9B99E8A4B}">
      <dsp:nvSpPr>
        <dsp:cNvPr id="0" name=""/>
        <dsp:cNvSpPr/>
      </dsp:nvSpPr>
      <dsp:spPr>
        <a:xfrm>
          <a:off x="1713445" y="1253001"/>
          <a:ext cx="3503804" cy="1486462"/>
        </a:xfrm>
        <a:prstGeom prst="rect">
          <a:avLst/>
        </a:prstGeom>
        <a:noFill/>
        <a:ln>
          <a:solidFill>
            <a:schemeClr val="accent2">
              <a:lumMod val="60000"/>
              <a:lumOff val="40000"/>
            </a:schemeClr>
          </a:solid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kern="1200" dirty="0"/>
            <a:t>Direction</a:t>
          </a:r>
        </a:p>
        <a:p>
          <a:pPr marL="0" lvl="0" indent="0" algn="l" defTabSz="977900">
            <a:lnSpc>
              <a:spcPct val="100000"/>
            </a:lnSpc>
            <a:spcBef>
              <a:spcPct val="0"/>
            </a:spcBef>
            <a:spcAft>
              <a:spcPct val="35000"/>
            </a:spcAft>
            <a:buNone/>
          </a:pPr>
          <a:r>
            <a:rPr lang="en-US" sz="2200" kern="1200" dirty="0"/>
            <a:t>to get you going in the right direction</a:t>
          </a:r>
        </a:p>
      </dsp:txBody>
      <dsp:txXfrm>
        <a:off x="1713445" y="1253001"/>
        <a:ext cx="3503804" cy="1486462"/>
      </dsp:txXfrm>
    </dsp:sp>
    <dsp:sp modelId="{B2F2278D-3338-44BC-B6D7-0B2110252019}">
      <dsp:nvSpPr>
        <dsp:cNvPr id="0" name=""/>
        <dsp:cNvSpPr/>
      </dsp:nvSpPr>
      <dsp:spPr>
        <a:xfrm>
          <a:off x="5965321" y="1361008"/>
          <a:ext cx="1486462" cy="148646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CC3BCC-2E8C-4EFC-9F12-F341D4A6B1C0}">
      <dsp:nvSpPr>
        <dsp:cNvPr id="0" name=""/>
        <dsp:cNvSpPr/>
      </dsp:nvSpPr>
      <dsp:spPr>
        <a:xfrm>
          <a:off x="6277478" y="1673165"/>
          <a:ext cx="862148" cy="8621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A91552-B09A-4E29-8424-1F37218D2BD0}">
      <dsp:nvSpPr>
        <dsp:cNvPr id="0" name=""/>
        <dsp:cNvSpPr/>
      </dsp:nvSpPr>
      <dsp:spPr>
        <a:xfrm>
          <a:off x="7722169" y="1168496"/>
          <a:ext cx="3503804" cy="1486462"/>
        </a:xfrm>
        <a:prstGeom prst="rect">
          <a:avLst/>
        </a:prstGeom>
        <a:noFill/>
        <a:ln>
          <a:solidFill>
            <a:schemeClr val="accent2">
              <a:lumMod val="40000"/>
              <a:lumOff val="60000"/>
            </a:schemeClr>
          </a:solid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kern="1200" dirty="0"/>
            <a:t>Decision-Making Tools</a:t>
          </a:r>
        </a:p>
        <a:p>
          <a:pPr marL="0" lvl="0" indent="0" algn="l" defTabSz="977900">
            <a:lnSpc>
              <a:spcPct val="100000"/>
            </a:lnSpc>
            <a:spcBef>
              <a:spcPct val="0"/>
            </a:spcBef>
            <a:spcAft>
              <a:spcPct val="35000"/>
            </a:spcAft>
            <a:buNone/>
          </a:pPr>
          <a:r>
            <a:rPr lang="en-US" sz="2200" kern="1200" dirty="0"/>
            <a:t>Resources for individualizing the plan based on evidence.</a:t>
          </a:r>
        </a:p>
      </dsp:txBody>
      <dsp:txXfrm>
        <a:off x="7722169" y="1168496"/>
        <a:ext cx="3503804" cy="1486462"/>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7CC02A-5593-034C-AE8D-1049AEC7CAD4}" type="datetimeFigureOut">
              <a:rPr lang="en-US" smtClean="0"/>
              <a:t>10/7/24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E83D2F-0AF3-5142-B9C3-AC87F2D829B7}" type="slidenum">
              <a:rPr lang="en-US" smtClean="0"/>
              <a:t>‹#›</a:t>
            </a:fld>
            <a:endParaRPr lang="en-US"/>
          </a:p>
        </p:txBody>
      </p:sp>
    </p:spTree>
    <p:extLst>
      <p:ext uri="{BB962C8B-B14F-4D97-AF65-F5344CB8AC3E}">
        <p14:creationId xmlns:p14="http://schemas.microsoft.com/office/powerpoint/2010/main" val="2247414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algn="l"/>
            <a:r>
              <a:rPr lang="en-US" b="0" i="0" u="none" strike="noStrike" dirty="0">
                <a:solidFill>
                  <a:srgbClr val="000000"/>
                </a:solidFill>
                <a:effectLst/>
                <a:latin typeface="Helvetica" pitchFamily="2" charset="0"/>
              </a:rPr>
              <a:t>An IEP is both a legal document and a plan for instruction for students with disabilities, including dyslexia. This session explains to parents and educators the importance of knowing the terms and criteria of IDEA law. What to look for and what to exclude from current performance levels, objectives, and goals for students who need specialized reading instruction. The presentation is a practical guide to planning IEP goals in the context of the essential components of reading instruction and decisions for services based on scientifically based reading research.  An overview of the important terms specific to reading in special education law is reviewed. </a:t>
            </a:r>
          </a:p>
          <a:p>
            <a:br>
              <a:rPr lang="en-US" dirty="0"/>
            </a:br>
            <a:endParaRPr lang="en-US" dirty="0"/>
          </a:p>
        </p:txBody>
      </p:sp>
      <p:sp>
        <p:nvSpPr>
          <p:cNvPr id="4" name="Slide Number Placeholder 3"/>
          <p:cNvSpPr>
            <a:spLocks noGrp="1"/>
          </p:cNvSpPr>
          <p:nvPr>
            <p:ph type="sldNum" sz="quarter" idx="5"/>
          </p:nvPr>
        </p:nvSpPr>
        <p:spPr/>
        <p:txBody>
          <a:bodyPr/>
          <a:lstStyle/>
          <a:p>
            <a:fld id="{5043DCD5-E8FF-DF4C-8049-EA9401C8EDE7}" type="slidenum">
              <a:rPr lang="en-US" smtClean="0"/>
              <a:t>1</a:t>
            </a:fld>
            <a:endParaRPr lang="en-US"/>
          </a:p>
        </p:txBody>
      </p:sp>
    </p:spTree>
    <p:extLst>
      <p:ext uri="{BB962C8B-B14F-4D97-AF65-F5344CB8AC3E}">
        <p14:creationId xmlns:p14="http://schemas.microsoft.com/office/powerpoint/2010/main" val="1881053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parent or advocate recognize the important information needed for the complex process of teaching reading to a student with an IEP?</a:t>
            </a:r>
          </a:p>
          <a:p>
            <a:r>
              <a:rPr lang="en-US" dirty="0"/>
              <a:t>What can help direct the team and the IEP to follow the scientific evidence and make decisions that are responsive to the needs of the student and based on proven methods?</a:t>
            </a:r>
          </a:p>
          <a:p>
            <a:r>
              <a:rPr lang="en-US" dirty="0"/>
              <a:t>We will spend just a few minutes on the complex process of reading and more time on how you can wade through the complexity with good references.</a:t>
            </a:r>
          </a:p>
          <a:p>
            <a:endParaRPr lang="en-US" dirty="0"/>
          </a:p>
        </p:txBody>
      </p:sp>
      <p:sp>
        <p:nvSpPr>
          <p:cNvPr id="4" name="Slide Number Placeholder 3"/>
          <p:cNvSpPr>
            <a:spLocks noGrp="1"/>
          </p:cNvSpPr>
          <p:nvPr>
            <p:ph type="sldNum" sz="quarter" idx="5"/>
          </p:nvPr>
        </p:nvSpPr>
        <p:spPr/>
        <p:txBody>
          <a:bodyPr/>
          <a:lstStyle/>
          <a:p>
            <a:fld id="{5043DCD5-E8FF-DF4C-8049-EA9401C8EDE7}" type="slidenum">
              <a:rPr lang="en-US" smtClean="0"/>
              <a:t>2</a:t>
            </a:fld>
            <a:endParaRPr lang="en-US"/>
          </a:p>
        </p:txBody>
      </p:sp>
    </p:spTree>
    <p:extLst>
      <p:ext uri="{BB962C8B-B14F-4D97-AF65-F5344CB8AC3E}">
        <p14:creationId xmlns:p14="http://schemas.microsoft.com/office/powerpoint/2010/main" val="3670948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reading is a complex process, IDEA law provides significant direction that is often overlooked.</a:t>
            </a:r>
          </a:p>
          <a:p>
            <a:r>
              <a:rPr lang="en-US" dirty="0"/>
              <a:t>I am going to use the text or words written directly by Congress, about "reading " in IDEA and show you how to track this important guidance throughout this process. We are going to use this as a road map to reading.</a:t>
            </a:r>
          </a:p>
          <a:p>
            <a:r>
              <a:rPr lang="en-US" dirty="0"/>
              <a:t>But first, there are some basic established advocacy “groundwork” that I base the rest of this presentation on.</a:t>
            </a:r>
          </a:p>
        </p:txBody>
      </p:sp>
      <p:sp>
        <p:nvSpPr>
          <p:cNvPr id="4" name="Slide Number Placeholder 3"/>
          <p:cNvSpPr>
            <a:spLocks noGrp="1"/>
          </p:cNvSpPr>
          <p:nvPr>
            <p:ph type="sldNum" sz="quarter" idx="5"/>
          </p:nvPr>
        </p:nvSpPr>
        <p:spPr/>
        <p:txBody>
          <a:bodyPr/>
          <a:lstStyle/>
          <a:p>
            <a:fld id="{5043DCD5-E8FF-DF4C-8049-EA9401C8EDE7}" type="slidenum">
              <a:rPr lang="en-US" smtClean="0"/>
              <a:t>3</a:t>
            </a:fld>
            <a:endParaRPr lang="en-US"/>
          </a:p>
        </p:txBody>
      </p:sp>
    </p:spTree>
    <p:extLst>
      <p:ext uri="{BB962C8B-B14F-4D97-AF65-F5344CB8AC3E}">
        <p14:creationId xmlns:p14="http://schemas.microsoft.com/office/powerpoint/2010/main" val="1895837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there a road map to help parents and advocates with this complex process and our complex kids?</a:t>
            </a:r>
          </a:p>
          <a:p>
            <a:r>
              <a:rPr lang="en-US" dirty="0"/>
              <a:t>So many questions … reading skills, peer-reviewed evidence-based interventions, .. What if Congress has provided some direction in the law of IDEA?</a:t>
            </a:r>
          </a:p>
        </p:txBody>
      </p:sp>
      <p:sp>
        <p:nvSpPr>
          <p:cNvPr id="4" name="Slide Number Placeholder 3"/>
          <p:cNvSpPr>
            <a:spLocks noGrp="1"/>
          </p:cNvSpPr>
          <p:nvPr>
            <p:ph type="sldNum" sz="quarter" idx="5"/>
          </p:nvPr>
        </p:nvSpPr>
        <p:spPr/>
        <p:txBody>
          <a:bodyPr/>
          <a:lstStyle/>
          <a:p>
            <a:fld id="{5043DCD5-E8FF-DF4C-8049-EA9401C8EDE7}" type="slidenum">
              <a:rPr lang="en-US" smtClean="0"/>
              <a:t>4</a:t>
            </a:fld>
            <a:endParaRPr lang="en-US"/>
          </a:p>
        </p:txBody>
      </p:sp>
    </p:spTree>
    <p:extLst>
      <p:ext uri="{BB962C8B-B14F-4D97-AF65-F5344CB8AC3E}">
        <p14:creationId xmlns:p14="http://schemas.microsoft.com/office/powerpoint/2010/main" val="3694684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looking at Reading Goals 1 handout. Notice the icons that I created to guide you and remind you that each section of the defined terms provided by  Congress has an important role to guide you.  Let’s look at the defined terms starting with section 5, because this is the IDEA Congressional definition of reading. Then section 7c defines diagnostic reading assessments, section 3 is the very important definition of the essential components of  reading instruction and section 6 is scientifically based reading research. </a:t>
            </a:r>
          </a:p>
        </p:txBody>
      </p:sp>
      <p:sp>
        <p:nvSpPr>
          <p:cNvPr id="4" name="Slide Number Placeholder 3"/>
          <p:cNvSpPr>
            <a:spLocks noGrp="1"/>
          </p:cNvSpPr>
          <p:nvPr>
            <p:ph type="sldNum" sz="quarter" idx="5"/>
          </p:nvPr>
        </p:nvSpPr>
        <p:spPr/>
        <p:txBody>
          <a:bodyPr/>
          <a:lstStyle/>
          <a:p>
            <a:fld id="{5F105F94-2798-8747-ACC5-98DF0C004A3B}" type="slidenum">
              <a:rPr lang="en-US" smtClean="0"/>
              <a:t>5</a:t>
            </a:fld>
            <a:endParaRPr lang="en-US"/>
          </a:p>
        </p:txBody>
      </p:sp>
    </p:spTree>
    <p:extLst>
      <p:ext uri="{BB962C8B-B14F-4D97-AF65-F5344CB8AC3E}">
        <p14:creationId xmlns:p14="http://schemas.microsoft.com/office/powerpoint/2010/main" val="3542803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2" name="Google Shape;1082;p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Refer to the handout.</a:t>
            </a:r>
            <a:endParaRPr/>
          </a:p>
          <a:p>
            <a:pPr marL="0" lvl="0" indent="0" algn="l" rtl="0">
              <a:lnSpc>
                <a:spcPct val="100000"/>
              </a:lnSpc>
              <a:spcBef>
                <a:spcPts val="0"/>
              </a:spcBef>
              <a:spcAft>
                <a:spcPts val="0"/>
              </a:spcAft>
              <a:buSzPts val="1100"/>
              <a:buNone/>
            </a:pPr>
            <a:r>
              <a:rPr lang="en-US"/>
              <a:t>Mention that some states provide Handbooks and Guidance</a:t>
            </a:r>
            <a:endParaRPr/>
          </a:p>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7872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Reference </a:t>
            </a:r>
          </a:p>
        </p:txBody>
      </p:sp>
      <p:sp>
        <p:nvSpPr>
          <p:cNvPr id="4" name="Slide Number Placeholder 3"/>
          <p:cNvSpPr>
            <a:spLocks noGrp="1"/>
          </p:cNvSpPr>
          <p:nvPr>
            <p:ph type="sldNum" sz="quarter" idx="10"/>
          </p:nvPr>
        </p:nvSpPr>
        <p:spPr/>
        <p:txBody>
          <a:bodyPr/>
          <a:lstStyle/>
          <a:p>
            <a:fld id="{EBCFB99B-17B8-3547-983E-C344A26286CB}" type="slidenum">
              <a:rPr lang="en-US" smtClean="0"/>
              <a:t>7</a:t>
            </a:fld>
            <a:endParaRPr lang="en-US"/>
          </a:p>
        </p:txBody>
      </p:sp>
    </p:spTree>
    <p:extLst>
      <p:ext uri="{BB962C8B-B14F-4D97-AF65-F5344CB8AC3E}">
        <p14:creationId xmlns:p14="http://schemas.microsoft.com/office/powerpoint/2010/main" val="449666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already pointed out the first handout, the </a:t>
            </a:r>
            <a:r>
              <a:rPr lang="en-US" dirty="0" err="1"/>
              <a:t>Deheane</a:t>
            </a:r>
            <a:r>
              <a:rPr lang="en-US" dirty="0"/>
              <a:t> paper,– but the other handouts will be used to guide you and I highly recommend this book by David Kilpatrick that I use regularly.  Certainly, there are lots of other examples of research but these are the tools I use in my work and with this presentation.</a:t>
            </a:r>
          </a:p>
        </p:txBody>
      </p:sp>
      <p:sp>
        <p:nvSpPr>
          <p:cNvPr id="4" name="Slide Number Placeholder 3"/>
          <p:cNvSpPr>
            <a:spLocks noGrp="1"/>
          </p:cNvSpPr>
          <p:nvPr>
            <p:ph type="sldNum" sz="quarter" idx="5"/>
          </p:nvPr>
        </p:nvSpPr>
        <p:spPr/>
        <p:txBody>
          <a:bodyPr/>
          <a:lstStyle/>
          <a:p>
            <a:fld id="{5043DCD5-E8FF-DF4C-8049-EA9401C8EDE7}" type="slidenum">
              <a:rPr lang="en-US" smtClean="0"/>
              <a:t>8</a:t>
            </a:fld>
            <a:endParaRPr lang="en-US"/>
          </a:p>
        </p:txBody>
      </p:sp>
    </p:spTree>
    <p:extLst>
      <p:ext uri="{BB962C8B-B14F-4D97-AF65-F5344CB8AC3E}">
        <p14:creationId xmlns:p14="http://schemas.microsoft.com/office/powerpoint/2010/main" val="2575015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4E294-27F0-9D60-73FE-41AE022004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88F966-F498-C0E2-BA44-8297F531D6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B94AA2-BEC7-927C-EDD4-F4BB47908DD9}"/>
              </a:ext>
            </a:extLst>
          </p:cNvPr>
          <p:cNvSpPr>
            <a:spLocks noGrp="1"/>
          </p:cNvSpPr>
          <p:nvPr>
            <p:ph type="dt" sz="half" idx="10"/>
          </p:nvPr>
        </p:nvSpPr>
        <p:spPr/>
        <p:txBody>
          <a:bodyPr/>
          <a:lstStyle/>
          <a:p>
            <a:fld id="{4FCDF5B5-F42D-A141-8A62-976867E2AC82}" type="datetimeFigureOut">
              <a:rPr lang="en-US" smtClean="0"/>
              <a:t>10/7/24</a:t>
            </a:fld>
            <a:endParaRPr lang="en-US"/>
          </a:p>
        </p:txBody>
      </p:sp>
      <p:sp>
        <p:nvSpPr>
          <p:cNvPr id="5" name="Footer Placeholder 4">
            <a:extLst>
              <a:ext uri="{FF2B5EF4-FFF2-40B4-BE49-F238E27FC236}">
                <a16:creationId xmlns:a16="http://schemas.microsoft.com/office/drawing/2014/main" id="{B55DE9BF-3C8F-21ED-931F-F5BB20D764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12400-0D4F-5A26-D47E-CA45D77A0A56}"/>
              </a:ext>
            </a:extLst>
          </p:cNvPr>
          <p:cNvSpPr>
            <a:spLocks noGrp="1"/>
          </p:cNvSpPr>
          <p:nvPr>
            <p:ph type="sldNum" sz="quarter" idx="12"/>
          </p:nvPr>
        </p:nvSpPr>
        <p:spPr/>
        <p:txBody>
          <a:bodyPr/>
          <a:lstStyle/>
          <a:p>
            <a:fld id="{E877B771-7316-4E44-BD7E-CEDB52D63802}" type="slidenum">
              <a:rPr lang="en-US" smtClean="0"/>
              <a:t>‹#›</a:t>
            </a:fld>
            <a:endParaRPr lang="en-US"/>
          </a:p>
        </p:txBody>
      </p:sp>
    </p:spTree>
    <p:extLst>
      <p:ext uri="{BB962C8B-B14F-4D97-AF65-F5344CB8AC3E}">
        <p14:creationId xmlns:p14="http://schemas.microsoft.com/office/powerpoint/2010/main" val="1137685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11545-1AED-4C41-755F-8287A9B7A2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91B870-6140-2966-EA66-FB65D35CD5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57C029-746F-FFC1-9370-F106612262FA}"/>
              </a:ext>
            </a:extLst>
          </p:cNvPr>
          <p:cNvSpPr>
            <a:spLocks noGrp="1"/>
          </p:cNvSpPr>
          <p:nvPr>
            <p:ph type="dt" sz="half" idx="10"/>
          </p:nvPr>
        </p:nvSpPr>
        <p:spPr/>
        <p:txBody>
          <a:bodyPr/>
          <a:lstStyle/>
          <a:p>
            <a:fld id="{4FCDF5B5-F42D-A141-8A62-976867E2AC82}" type="datetimeFigureOut">
              <a:rPr lang="en-US" smtClean="0"/>
              <a:t>10/7/24</a:t>
            </a:fld>
            <a:endParaRPr lang="en-US"/>
          </a:p>
        </p:txBody>
      </p:sp>
      <p:sp>
        <p:nvSpPr>
          <p:cNvPr id="5" name="Footer Placeholder 4">
            <a:extLst>
              <a:ext uri="{FF2B5EF4-FFF2-40B4-BE49-F238E27FC236}">
                <a16:creationId xmlns:a16="http://schemas.microsoft.com/office/drawing/2014/main" id="{F6FB0D5D-899F-F4EF-D851-EA456F461D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14608D-C747-22C1-E045-3F382643BB15}"/>
              </a:ext>
            </a:extLst>
          </p:cNvPr>
          <p:cNvSpPr>
            <a:spLocks noGrp="1"/>
          </p:cNvSpPr>
          <p:nvPr>
            <p:ph type="sldNum" sz="quarter" idx="12"/>
          </p:nvPr>
        </p:nvSpPr>
        <p:spPr/>
        <p:txBody>
          <a:bodyPr/>
          <a:lstStyle/>
          <a:p>
            <a:fld id="{E877B771-7316-4E44-BD7E-CEDB52D63802}" type="slidenum">
              <a:rPr lang="en-US" smtClean="0"/>
              <a:t>‹#›</a:t>
            </a:fld>
            <a:endParaRPr lang="en-US"/>
          </a:p>
        </p:txBody>
      </p:sp>
    </p:spTree>
    <p:extLst>
      <p:ext uri="{BB962C8B-B14F-4D97-AF65-F5344CB8AC3E}">
        <p14:creationId xmlns:p14="http://schemas.microsoft.com/office/powerpoint/2010/main" val="3565021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A6627-A945-BB01-4CFC-DB970FC39B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A80856-ECC9-539E-9489-8E0CC3FE7D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66E9BE-C87F-BD5A-9825-D244E3F519F6}"/>
              </a:ext>
            </a:extLst>
          </p:cNvPr>
          <p:cNvSpPr>
            <a:spLocks noGrp="1"/>
          </p:cNvSpPr>
          <p:nvPr>
            <p:ph type="dt" sz="half" idx="10"/>
          </p:nvPr>
        </p:nvSpPr>
        <p:spPr/>
        <p:txBody>
          <a:bodyPr/>
          <a:lstStyle/>
          <a:p>
            <a:fld id="{4FCDF5B5-F42D-A141-8A62-976867E2AC82}" type="datetimeFigureOut">
              <a:rPr lang="en-US" smtClean="0"/>
              <a:t>10/7/24</a:t>
            </a:fld>
            <a:endParaRPr lang="en-US"/>
          </a:p>
        </p:txBody>
      </p:sp>
      <p:sp>
        <p:nvSpPr>
          <p:cNvPr id="5" name="Footer Placeholder 4">
            <a:extLst>
              <a:ext uri="{FF2B5EF4-FFF2-40B4-BE49-F238E27FC236}">
                <a16:creationId xmlns:a16="http://schemas.microsoft.com/office/drawing/2014/main" id="{D6C666A3-3A0D-9DAE-EA04-B2953FC3CA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ADD9E6-5391-1DE4-8E59-98BA94A1E4FD}"/>
              </a:ext>
            </a:extLst>
          </p:cNvPr>
          <p:cNvSpPr>
            <a:spLocks noGrp="1"/>
          </p:cNvSpPr>
          <p:nvPr>
            <p:ph type="sldNum" sz="quarter" idx="12"/>
          </p:nvPr>
        </p:nvSpPr>
        <p:spPr/>
        <p:txBody>
          <a:bodyPr/>
          <a:lstStyle/>
          <a:p>
            <a:fld id="{E877B771-7316-4E44-BD7E-CEDB52D63802}" type="slidenum">
              <a:rPr lang="en-US" smtClean="0"/>
              <a:t>‹#›</a:t>
            </a:fld>
            <a:endParaRPr lang="en-US"/>
          </a:p>
        </p:txBody>
      </p:sp>
    </p:spTree>
    <p:extLst>
      <p:ext uri="{BB962C8B-B14F-4D97-AF65-F5344CB8AC3E}">
        <p14:creationId xmlns:p14="http://schemas.microsoft.com/office/powerpoint/2010/main" val="1379682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095B5-2F96-19EC-A15C-ED8720AE75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69A41F-2B31-F59A-FDBD-1C382F495F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BAA320-9E9F-7291-43B9-C44AC7ADDB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0C1452-5132-70BA-C9BF-8D6121D01C28}"/>
              </a:ext>
            </a:extLst>
          </p:cNvPr>
          <p:cNvSpPr>
            <a:spLocks noGrp="1"/>
          </p:cNvSpPr>
          <p:nvPr>
            <p:ph type="dt" sz="half" idx="10"/>
          </p:nvPr>
        </p:nvSpPr>
        <p:spPr/>
        <p:txBody>
          <a:bodyPr/>
          <a:lstStyle/>
          <a:p>
            <a:fld id="{4FCDF5B5-F42D-A141-8A62-976867E2AC82}" type="datetimeFigureOut">
              <a:rPr lang="en-US" smtClean="0"/>
              <a:t>10/7/24</a:t>
            </a:fld>
            <a:endParaRPr lang="en-US"/>
          </a:p>
        </p:txBody>
      </p:sp>
      <p:sp>
        <p:nvSpPr>
          <p:cNvPr id="6" name="Footer Placeholder 5">
            <a:extLst>
              <a:ext uri="{FF2B5EF4-FFF2-40B4-BE49-F238E27FC236}">
                <a16:creationId xmlns:a16="http://schemas.microsoft.com/office/drawing/2014/main" id="{20D0AB4D-17A9-D066-2DF5-2DC4569562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9C5C64-592C-987E-BC90-95A44CE6D4F5}"/>
              </a:ext>
            </a:extLst>
          </p:cNvPr>
          <p:cNvSpPr>
            <a:spLocks noGrp="1"/>
          </p:cNvSpPr>
          <p:nvPr>
            <p:ph type="sldNum" sz="quarter" idx="12"/>
          </p:nvPr>
        </p:nvSpPr>
        <p:spPr/>
        <p:txBody>
          <a:bodyPr/>
          <a:lstStyle/>
          <a:p>
            <a:fld id="{E877B771-7316-4E44-BD7E-CEDB52D63802}" type="slidenum">
              <a:rPr lang="en-US" smtClean="0"/>
              <a:t>‹#›</a:t>
            </a:fld>
            <a:endParaRPr lang="en-US"/>
          </a:p>
        </p:txBody>
      </p:sp>
    </p:spTree>
    <p:extLst>
      <p:ext uri="{BB962C8B-B14F-4D97-AF65-F5344CB8AC3E}">
        <p14:creationId xmlns:p14="http://schemas.microsoft.com/office/powerpoint/2010/main" val="755066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776A9-B0E0-6106-24EF-E11A9A7DB2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A37161-7267-9BAE-64FF-2CB63B5DA6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D9846E-8C57-A955-2C65-240469FC2E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7D88AF-A4E1-9F21-F4E4-EFB6C64524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8B2E24-52B8-0E02-EAEF-C72F79D296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665F47-772B-6FA1-1B0D-161DBA1857B1}"/>
              </a:ext>
            </a:extLst>
          </p:cNvPr>
          <p:cNvSpPr>
            <a:spLocks noGrp="1"/>
          </p:cNvSpPr>
          <p:nvPr>
            <p:ph type="dt" sz="half" idx="10"/>
          </p:nvPr>
        </p:nvSpPr>
        <p:spPr/>
        <p:txBody>
          <a:bodyPr/>
          <a:lstStyle/>
          <a:p>
            <a:fld id="{4FCDF5B5-F42D-A141-8A62-976867E2AC82}" type="datetimeFigureOut">
              <a:rPr lang="en-US" smtClean="0"/>
              <a:t>10/7/24</a:t>
            </a:fld>
            <a:endParaRPr lang="en-US"/>
          </a:p>
        </p:txBody>
      </p:sp>
      <p:sp>
        <p:nvSpPr>
          <p:cNvPr id="8" name="Footer Placeholder 7">
            <a:extLst>
              <a:ext uri="{FF2B5EF4-FFF2-40B4-BE49-F238E27FC236}">
                <a16:creationId xmlns:a16="http://schemas.microsoft.com/office/drawing/2014/main" id="{744EA710-F7CE-9140-79F6-32168F6C95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5FE4CC-2A43-43E6-0A82-177BDF848824}"/>
              </a:ext>
            </a:extLst>
          </p:cNvPr>
          <p:cNvSpPr>
            <a:spLocks noGrp="1"/>
          </p:cNvSpPr>
          <p:nvPr>
            <p:ph type="sldNum" sz="quarter" idx="12"/>
          </p:nvPr>
        </p:nvSpPr>
        <p:spPr/>
        <p:txBody>
          <a:bodyPr/>
          <a:lstStyle/>
          <a:p>
            <a:fld id="{E877B771-7316-4E44-BD7E-CEDB52D63802}" type="slidenum">
              <a:rPr lang="en-US" smtClean="0"/>
              <a:t>‹#›</a:t>
            </a:fld>
            <a:endParaRPr lang="en-US"/>
          </a:p>
        </p:txBody>
      </p:sp>
    </p:spTree>
    <p:extLst>
      <p:ext uri="{BB962C8B-B14F-4D97-AF65-F5344CB8AC3E}">
        <p14:creationId xmlns:p14="http://schemas.microsoft.com/office/powerpoint/2010/main" val="3281937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CE558-F4CD-7E58-C8D6-F15B2DB792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411D9D-B880-7C52-D8E7-A2F0777A151A}"/>
              </a:ext>
            </a:extLst>
          </p:cNvPr>
          <p:cNvSpPr>
            <a:spLocks noGrp="1"/>
          </p:cNvSpPr>
          <p:nvPr>
            <p:ph type="dt" sz="half" idx="10"/>
          </p:nvPr>
        </p:nvSpPr>
        <p:spPr/>
        <p:txBody>
          <a:bodyPr/>
          <a:lstStyle/>
          <a:p>
            <a:fld id="{4FCDF5B5-F42D-A141-8A62-976867E2AC82}" type="datetimeFigureOut">
              <a:rPr lang="en-US" smtClean="0"/>
              <a:t>10/7/24</a:t>
            </a:fld>
            <a:endParaRPr lang="en-US"/>
          </a:p>
        </p:txBody>
      </p:sp>
      <p:sp>
        <p:nvSpPr>
          <p:cNvPr id="4" name="Footer Placeholder 3">
            <a:extLst>
              <a:ext uri="{FF2B5EF4-FFF2-40B4-BE49-F238E27FC236}">
                <a16:creationId xmlns:a16="http://schemas.microsoft.com/office/drawing/2014/main" id="{8F83EE5E-0DBF-E4E8-A97F-F366E4CFD7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AEA6EA-C9F0-DABD-CD11-93C1D83FADAE}"/>
              </a:ext>
            </a:extLst>
          </p:cNvPr>
          <p:cNvSpPr>
            <a:spLocks noGrp="1"/>
          </p:cNvSpPr>
          <p:nvPr>
            <p:ph type="sldNum" sz="quarter" idx="12"/>
          </p:nvPr>
        </p:nvSpPr>
        <p:spPr/>
        <p:txBody>
          <a:bodyPr/>
          <a:lstStyle/>
          <a:p>
            <a:fld id="{E877B771-7316-4E44-BD7E-CEDB52D63802}" type="slidenum">
              <a:rPr lang="en-US" smtClean="0"/>
              <a:t>‹#›</a:t>
            </a:fld>
            <a:endParaRPr lang="en-US"/>
          </a:p>
        </p:txBody>
      </p:sp>
    </p:spTree>
    <p:extLst>
      <p:ext uri="{BB962C8B-B14F-4D97-AF65-F5344CB8AC3E}">
        <p14:creationId xmlns:p14="http://schemas.microsoft.com/office/powerpoint/2010/main" val="366413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A5EF79-A07F-9256-F81A-F890B987C4ED}"/>
              </a:ext>
            </a:extLst>
          </p:cNvPr>
          <p:cNvSpPr>
            <a:spLocks noGrp="1"/>
          </p:cNvSpPr>
          <p:nvPr>
            <p:ph type="dt" sz="half" idx="10"/>
          </p:nvPr>
        </p:nvSpPr>
        <p:spPr/>
        <p:txBody>
          <a:bodyPr/>
          <a:lstStyle/>
          <a:p>
            <a:fld id="{4FCDF5B5-F42D-A141-8A62-976867E2AC82}" type="datetimeFigureOut">
              <a:rPr lang="en-US" smtClean="0"/>
              <a:t>10/7/24</a:t>
            </a:fld>
            <a:endParaRPr lang="en-US"/>
          </a:p>
        </p:txBody>
      </p:sp>
      <p:sp>
        <p:nvSpPr>
          <p:cNvPr id="3" name="Footer Placeholder 2">
            <a:extLst>
              <a:ext uri="{FF2B5EF4-FFF2-40B4-BE49-F238E27FC236}">
                <a16:creationId xmlns:a16="http://schemas.microsoft.com/office/drawing/2014/main" id="{2F741831-BE64-C426-95C2-FF93C010C8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44A683-23CF-AB39-CBD9-5F32A0F86861}"/>
              </a:ext>
            </a:extLst>
          </p:cNvPr>
          <p:cNvSpPr>
            <a:spLocks noGrp="1"/>
          </p:cNvSpPr>
          <p:nvPr>
            <p:ph type="sldNum" sz="quarter" idx="12"/>
          </p:nvPr>
        </p:nvSpPr>
        <p:spPr/>
        <p:txBody>
          <a:bodyPr/>
          <a:lstStyle/>
          <a:p>
            <a:fld id="{E877B771-7316-4E44-BD7E-CEDB52D63802}" type="slidenum">
              <a:rPr lang="en-US" smtClean="0"/>
              <a:t>‹#›</a:t>
            </a:fld>
            <a:endParaRPr lang="en-US"/>
          </a:p>
        </p:txBody>
      </p:sp>
    </p:spTree>
    <p:extLst>
      <p:ext uri="{BB962C8B-B14F-4D97-AF65-F5344CB8AC3E}">
        <p14:creationId xmlns:p14="http://schemas.microsoft.com/office/powerpoint/2010/main" val="269513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FD4D5-605E-1F73-8F13-09A6BD4112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2703E1-40C2-B535-3E93-3988FC9B94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E25883-27F4-C4CA-DE97-1A09E83088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5C59DE-63B8-4331-D9E6-8BE76BEAB225}"/>
              </a:ext>
            </a:extLst>
          </p:cNvPr>
          <p:cNvSpPr>
            <a:spLocks noGrp="1"/>
          </p:cNvSpPr>
          <p:nvPr>
            <p:ph type="dt" sz="half" idx="10"/>
          </p:nvPr>
        </p:nvSpPr>
        <p:spPr/>
        <p:txBody>
          <a:bodyPr/>
          <a:lstStyle/>
          <a:p>
            <a:fld id="{4FCDF5B5-F42D-A141-8A62-976867E2AC82}" type="datetimeFigureOut">
              <a:rPr lang="en-US" smtClean="0"/>
              <a:t>10/7/24</a:t>
            </a:fld>
            <a:endParaRPr lang="en-US"/>
          </a:p>
        </p:txBody>
      </p:sp>
      <p:sp>
        <p:nvSpPr>
          <p:cNvPr id="6" name="Footer Placeholder 5">
            <a:extLst>
              <a:ext uri="{FF2B5EF4-FFF2-40B4-BE49-F238E27FC236}">
                <a16:creationId xmlns:a16="http://schemas.microsoft.com/office/drawing/2014/main" id="{1A9FACF2-C12A-96A4-86B2-836E798508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1FBEF0-995F-2E69-1B65-33263B9B5111}"/>
              </a:ext>
            </a:extLst>
          </p:cNvPr>
          <p:cNvSpPr>
            <a:spLocks noGrp="1"/>
          </p:cNvSpPr>
          <p:nvPr>
            <p:ph type="sldNum" sz="quarter" idx="12"/>
          </p:nvPr>
        </p:nvSpPr>
        <p:spPr/>
        <p:txBody>
          <a:bodyPr/>
          <a:lstStyle/>
          <a:p>
            <a:fld id="{E877B771-7316-4E44-BD7E-CEDB52D63802}" type="slidenum">
              <a:rPr lang="en-US" smtClean="0"/>
              <a:t>‹#›</a:t>
            </a:fld>
            <a:endParaRPr lang="en-US"/>
          </a:p>
        </p:txBody>
      </p:sp>
    </p:spTree>
    <p:extLst>
      <p:ext uri="{BB962C8B-B14F-4D97-AF65-F5344CB8AC3E}">
        <p14:creationId xmlns:p14="http://schemas.microsoft.com/office/powerpoint/2010/main" val="2228201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377C9-DEE0-17A8-27C9-CFC6A73B1F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0AB33A-C633-CFC9-C5D1-F7EB9FA7D1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3ACDFD-3629-09DF-3E4D-D086EB7E3F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96C402-6F10-8536-178E-E61297D77313}"/>
              </a:ext>
            </a:extLst>
          </p:cNvPr>
          <p:cNvSpPr>
            <a:spLocks noGrp="1"/>
          </p:cNvSpPr>
          <p:nvPr>
            <p:ph type="dt" sz="half" idx="10"/>
          </p:nvPr>
        </p:nvSpPr>
        <p:spPr/>
        <p:txBody>
          <a:bodyPr/>
          <a:lstStyle/>
          <a:p>
            <a:fld id="{4FCDF5B5-F42D-A141-8A62-976867E2AC82}" type="datetimeFigureOut">
              <a:rPr lang="en-US" smtClean="0"/>
              <a:t>10/7/24</a:t>
            </a:fld>
            <a:endParaRPr lang="en-US"/>
          </a:p>
        </p:txBody>
      </p:sp>
      <p:sp>
        <p:nvSpPr>
          <p:cNvPr id="6" name="Footer Placeholder 5">
            <a:extLst>
              <a:ext uri="{FF2B5EF4-FFF2-40B4-BE49-F238E27FC236}">
                <a16:creationId xmlns:a16="http://schemas.microsoft.com/office/drawing/2014/main" id="{0149CBC7-BFB6-382A-6851-60149D0276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2137DE-EE24-F623-79B7-2767832D1889}"/>
              </a:ext>
            </a:extLst>
          </p:cNvPr>
          <p:cNvSpPr>
            <a:spLocks noGrp="1"/>
          </p:cNvSpPr>
          <p:nvPr>
            <p:ph type="sldNum" sz="quarter" idx="12"/>
          </p:nvPr>
        </p:nvSpPr>
        <p:spPr/>
        <p:txBody>
          <a:bodyPr/>
          <a:lstStyle/>
          <a:p>
            <a:fld id="{E877B771-7316-4E44-BD7E-CEDB52D63802}" type="slidenum">
              <a:rPr lang="en-US" smtClean="0"/>
              <a:t>‹#›</a:t>
            </a:fld>
            <a:endParaRPr lang="en-US"/>
          </a:p>
        </p:txBody>
      </p:sp>
    </p:spTree>
    <p:extLst>
      <p:ext uri="{BB962C8B-B14F-4D97-AF65-F5344CB8AC3E}">
        <p14:creationId xmlns:p14="http://schemas.microsoft.com/office/powerpoint/2010/main" val="127186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A5314-FE20-F7B2-5C45-46454B0924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501C56-CF8C-22AB-FB7C-E811B05537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D95128-9E1B-44CC-4A42-84B37919D1DA}"/>
              </a:ext>
            </a:extLst>
          </p:cNvPr>
          <p:cNvSpPr>
            <a:spLocks noGrp="1"/>
          </p:cNvSpPr>
          <p:nvPr>
            <p:ph type="dt" sz="half" idx="10"/>
          </p:nvPr>
        </p:nvSpPr>
        <p:spPr/>
        <p:txBody>
          <a:bodyPr/>
          <a:lstStyle/>
          <a:p>
            <a:fld id="{4FCDF5B5-F42D-A141-8A62-976867E2AC82}" type="datetimeFigureOut">
              <a:rPr lang="en-US" smtClean="0"/>
              <a:t>10/7/24</a:t>
            </a:fld>
            <a:endParaRPr lang="en-US"/>
          </a:p>
        </p:txBody>
      </p:sp>
      <p:sp>
        <p:nvSpPr>
          <p:cNvPr id="5" name="Footer Placeholder 4">
            <a:extLst>
              <a:ext uri="{FF2B5EF4-FFF2-40B4-BE49-F238E27FC236}">
                <a16:creationId xmlns:a16="http://schemas.microsoft.com/office/drawing/2014/main" id="{FF202536-D088-BDCA-3487-E1C0944975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E15E27-19B6-81A8-2B7E-DD317A130237}"/>
              </a:ext>
            </a:extLst>
          </p:cNvPr>
          <p:cNvSpPr>
            <a:spLocks noGrp="1"/>
          </p:cNvSpPr>
          <p:nvPr>
            <p:ph type="sldNum" sz="quarter" idx="12"/>
          </p:nvPr>
        </p:nvSpPr>
        <p:spPr/>
        <p:txBody>
          <a:bodyPr/>
          <a:lstStyle/>
          <a:p>
            <a:fld id="{E877B771-7316-4E44-BD7E-CEDB52D63802}" type="slidenum">
              <a:rPr lang="en-US" smtClean="0"/>
              <a:t>‹#›</a:t>
            </a:fld>
            <a:endParaRPr lang="en-US"/>
          </a:p>
        </p:txBody>
      </p:sp>
    </p:spTree>
    <p:extLst>
      <p:ext uri="{BB962C8B-B14F-4D97-AF65-F5344CB8AC3E}">
        <p14:creationId xmlns:p14="http://schemas.microsoft.com/office/powerpoint/2010/main" val="245434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963A6F-5AE0-E85B-3D4C-020265C05D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43DFBA-1688-50AB-F22C-824BB8885F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EC4442-CE9C-AD92-9224-B3EA7DC11595}"/>
              </a:ext>
            </a:extLst>
          </p:cNvPr>
          <p:cNvSpPr>
            <a:spLocks noGrp="1"/>
          </p:cNvSpPr>
          <p:nvPr>
            <p:ph type="dt" sz="half" idx="10"/>
          </p:nvPr>
        </p:nvSpPr>
        <p:spPr/>
        <p:txBody>
          <a:bodyPr/>
          <a:lstStyle/>
          <a:p>
            <a:fld id="{4FCDF5B5-F42D-A141-8A62-976867E2AC82}" type="datetimeFigureOut">
              <a:rPr lang="en-US" smtClean="0"/>
              <a:t>10/7/24</a:t>
            </a:fld>
            <a:endParaRPr lang="en-US"/>
          </a:p>
        </p:txBody>
      </p:sp>
      <p:sp>
        <p:nvSpPr>
          <p:cNvPr id="5" name="Footer Placeholder 4">
            <a:extLst>
              <a:ext uri="{FF2B5EF4-FFF2-40B4-BE49-F238E27FC236}">
                <a16:creationId xmlns:a16="http://schemas.microsoft.com/office/drawing/2014/main" id="{42182BB7-6D33-FAD9-8824-B343472E5B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354EDF-3F24-9FAA-FFFC-F35E60BB4FFF}"/>
              </a:ext>
            </a:extLst>
          </p:cNvPr>
          <p:cNvSpPr>
            <a:spLocks noGrp="1"/>
          </p:cNvSpPr>
          <p:nvPr>
            <p:ph type="sldNum" sz="quarter" idx="12"/>
          </p:nvPr>
        </p:nvSpPr>
        <p:spPr/>
        <p:txBody>
          <a:bodyPr/>
          <a:lstStyle/>
          <a:p>
            <a:fld id="{E877B771-7316-4E44-BD7E-CEDB52D63802}" type="slidenum">
              <a:rPr lang="en-US" smtClean="0"/>
              <a:t>‹#›</a:t>
            </a:fld>
            <a:endParaRPr lang="en-US"/>
          </a:p>
        </p:txBody>
      </p:sp>
    </p:spTree>
    <p:extLst>
      <p:ext uri="{BB962C8B-B14F-4D97-AF65-F5344CB8AC3E}">
        <p14:creationId xmlns:p14="http://schemas.microsoft.com/office/powerpoint/2010/main" val="3117267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EDC105-B15F-BB1C-12A6-113AF16090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E4B0B7-7D59-9AC9-ABC3-9D68A61FDA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41453-B6B3-63EF-7D80-FE223C7BCA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CDF5B5-F42D-A141-8A62-976867E2AC82}" type="datetimeFigureOut">
              <a:rPr lang="en-US" smtClean="0"/>
              <a:t>10/7/24</a:t>
            </a:fld>
            <a:endParaRPr lang="en-US"/>
          </a:p>
        </p:txBody>
      </p:sp>
      <p:sp>
        <p:nvSpPr>
          <p:cNvPr id="5" name="Footer Placeholder 4">
            <a:extLst>
              <a:ext uri="{FF2B5EF4-FFF2-40B4-BE49-F238E27FC236}">
                <a16:creationId xmlns:a16="http://schemas.microsoft.com/office/drawing/2014/main" id="{5C1746BC-8A2D-DA83-83A3-2AA69CBFD1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E6E57A4-23EB-2B7E-3B7F-1F07CDBD0E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877B771-7316-4E44-BD7E-CEDB52D63802}" type="slidenum">
              <a:rPr lang="en-US" smtClean="0"/>
              <a:t>‹#›</a:t>
            </a:fld>
            <a:endParaRPr lang="en-US"/>
          </a:p>
        </p:txBody>
      </p:sp>
    </p:spTree>
    <p:extLst>
      <p:ext uri="{BB962C8B-B14F-4D97-AF65-F5344CB8AC3E}">
        <p14:creationId xmlns:p14="http://schemas.microsoft.com/office/powerpoint/2010/main" val="2464104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www.clker.com/clipart-file-folder-iep.html" TargetMode="External"/><Relationship Id="rId5" Type="http://schemas.openxmlformats.org/officeDocument/2006/relationships/image" Target="../media/image7.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413C636-405C-C377-5CA2-29265FA69A43}"/>
              </a:ext>
            </a:extLst>
          </p:cNvPr>
          <p:cNvSpPr>
            <a:spLocks noGrp="1"/>
          </p:cNvSpPr>
          <p:nvPr>
            <p:ph type="ctrTitle"/>
          </p:nvPr>
        </p:nvSpPr>
        <p:spPr>
          <a:xfrm>
            <a:off x="1043631" y="809898"/>
            <a:ext cx="9942716" cy="1554480"/>
          </a:xfrm>
        </p:spPr>
        <p:txBody>
          <a:bodyPr vert="horz" lIns="91440" tIns="45720" rIns="91440" bIns="45720" rtlCol="0" anchor="ctr">
            <a:normAutofit/>
          </a:bodyPr>
          <a:lstStyle/>
          <a:p>
            <a:pPr algn="l"/>
            <a:r>
              <a:rPr lang="en-US" sz="4800" kern="1200" dirty="0">
                <a:solidFill>
                  <a:schemeClr val="tx1"/>
                </a:solidFill>
                <a:latin typeface="+mj-lt"/>
                <a:ea typeface="+mj-ea"/>
                <a:cs typeface="+mj-cs"/>
              </a:rPr>
              <a:t>Decoding Dyslexia Round Table</a:t>
            </a:r>
            <a:br>
              <a:rPr lang="en-US" sz="4800" kern="1200" dirty="0">
                <a:solidFill>
                  <a:schemeClr val="tx1"/>
                </a:solidFill>
                <a:latin typeface="+mj-lt"/>
                <a:ea typeface="+mj-ea"/>
                <a:cs typeface="+mj-cs"/>
              </a:rPr>
            </a:br>
            <a:r>
              <a:rPr lang="en-US" sz="4800" dirty="0"/>
              <a:t>IDEA &amp; </a:t>
            </a:r>
            <a:r>
              <a:rPr lang="en-US" sz="4800" kern="1200" dirty="0">
                <a:solidFill>
                  <a:schemeClr val="tx1"/>
                </a:solidFill>
                <a:latin typeface="+mj-lt"/>
                <a:ea typeface="+mj-ea"/>
                <a:cs typeface="+mj-cs"/>
              </a:rPr>
              <a:t>Reading</a:t>
            </a:r>
          </a:p>
        </p:txBody>
      </p:sp>
      <p:sp>
        <p:nvSpPr>
          <p:cNvPr id="3" name="Subtitle 2">
            <a:extLst>
              <a:ext uri="{FF2B5EF4-FFF2-40B4-BE49-F238E27FC236}">
                <a16:creationId xmlns:a16="http://schemas.microsoft.com/office/drawing/2014/main" id="{00A49AC9-DA42-4C0E-9071-4CBA0F444FD8}"/>
              </a:ext>
            </a:extLst>
          </p:cNvPr>
          <p:cNvSpPr>
            <a:spLocks noGrp="1"/>
          </p:cNvSpPr>
          <p:nvPr>
            <p:ph type="subTitle" idx="1"/>
          </p:nvPr>
        </p:nvSpPr>
        <p:spPr>
          <a:xfrm>
            <a:off x="900756" y="5138005"/>
            <a:ext cx="12905733" cy="1719995"/>
          </a:xfrm>
        </p:spPr>
        <p:txBody>
          <a:bodyPr vert="horz" lIns="91440" tIns="45720" rIns="91440" bIns="45720" rtlCol="0" anchor="ctr">
            <a:normAutofit/>
          </a:bodyPr>
          <a:lstStyle/>
          <a:p>
            <a:pPr algn="l"/>
            <a:endParaRPr lang="en-US" sz="1900" dirty="0"/>
          </a:p>
          <a:p>
            <a:pPr algn="l"/>
            <a:r>
              <a:rPr lang="en-US" sz="1900" dirty="0"/>
              <a:t>This content is the property of NJD Educational Consultants – All Rights Reserved</a:t>
            </a:r>
          </a:p>
          <a:p>
            <a:pPr algn="l"/>
            <a:r>
              <a:rPr lang="en-US" sz="1900" dirty="0"/>
              <a:t>This is informational and it is not legal advice. </a:t>
            </a:r>
          </a:p>
          <a:p>
            <a:pPr algn="l"/>
            <a:endParaRPr lang="en-US" sz="1900" dirty="0"/>
          </a:p>
        </p:txBody>
      </p:sp>
      <p:sp>
        <p:nvSpPr>
          <p:cNvPr id="2" name="TextBox 1">
            <a:extLst>
              <a:ext uri="{FF2B5EF4-FFF2-40B4-BE49-F238E27FC236}">
                <a16:creationId xmlns:a16="http://schemas.microsoft.com/office/drawing/2014/main" id="{ED76A48C-8E56-D9C5-027E-7C7F7E85F345}"/>
              </a:ext>
            </a:extLst>
          </p:cNvPr>
          <p:cNvSpPr txBox="1"/>
          <p:nvPr/>
        </p:nvSpPr>
        <p:spPr>
          <a:xfrm>
            <a:off x="900756" y="2631761"/>
            <a:ext cx="5855193" cy="2523768"/>
          </a:xfrm>
          <a:prstGeom prst="rect">
            <a:avLst/>
          </a:prstGeom>
          <a:noFill/>
        </p:spPr>
        <p:txBody>
          <a:bodyPr wrap="none" rtlCol="0">
            <a:spAutoFit/>
          </a:bodyPr>
          <a:lstStyle/>
          <a:p>
            <a:r>
              <a:rPr lang="en-US" sz="2800" b="1" dirty="0"/>
              <a:t>Round Table Leader </a:t>
            </a:r>
          </a:p>
          <a:p>
            <a:r>
              <a:rPr lang="en-US" sz="2800" b="1" dirty="0"/>
              <a:t>Tracey Morgan</a:t>
            </a:r>
          </a:p>
          <a:p>
            <a:r>
              <a:rPr lang="en-US" sz="2800" b="1" dirty="0"/>
              <a:t>Decoding Dyslexia Massachusetts </a:t>
            </a:r>
          </a:p>
          <a:p>
            <a:r>
              <a:rPr lang="en-US" sz="2800" b="1" dirty="0"/>
              <a:t>A Bright IDEA Advocates</a:t>
            </a:r>
          </a:p>
          <a:p>
            <a:r>
              <a:rPr lang="en-US" sz="2800" b="1" dirty="0" err="1"/>
              <a:t>tracey@abrightideaadvocates.com</a:t>
            </a:r>
            <a:endParaRPr lang="en-US" sz="2800" b="1" dirty="0"/>
          </a:p>
          <a:p>
            <a:endParaRPr lang="en-US" dirty="0"/>
          </a:p>
        </p:txBody>
      </p:sp>
    </p:spTree>
    <p:extLst>
      <p:ext uri="{BB962C8B-B14F-4D97-AF65-F5344CB8AC3E}">
        <p14:creationId xmlns:p14="http://schemas.microsoft.com/office/powerpoint/2010/main" val="163263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51D55-0920-7C8B-F7DF-BACAD08185BD}"/>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4500" kern="1200" dirty="0">
                <a:solidFill>
                  <a:schemeClr val="tx1"/>
                </a:solidFill>
                <a:latin typeface="+mj-lt"/>
                <a:ea typeface="+mj-ea"/>
                <a:cs typeface="+mj-cs"/>
              </a:rPr>
              <a:t>This kit targets planning for reading goals. </a:t>
            </a:r>
            <a:br>
              <a:rPr lang="en-US" sz="4500" kern="1200" dirty="0">
                <a:solidFill>
                  <a:schemeClr val="tx1"/>
                </a:solidFill>
                <a:latin typeface="+mj-lt"/>
                <a:ea typeface="+mj-ea"/>
                <a:cs typeface="+mj-cs"/>
              </a:rPr>
            </a:br>
            <a:br>
              <a:rPr lang="en-US" sz="4500" kern="1200" dirty="0">
                <a:solidFill>
                  <a:schemeClr val="tx1"/>
                </a:solidFill>
                <a:latin typeface="+mj-lt"/>
                <a:ea typeface="+mj-ea"/>
                <a:cs typeface="+mj-cs"/>
              </a:rPr>
            </a:br>
            <a:r>
              <a:rPr lang="en-US" sz="4500" kern="1200" dirty="0">
                <a:solidFill>
                  <a:schemeClr val="tx1"/>
                </a:solidFill>
                <a:latin typeface="+mj-lt"/>
                <a:ea typeface="+mj-ea"/>
                <a:cs typeface="+mj-cs"/>
              </a:rPr>
              <a:t>….. But reading is a complex process.</a:t>
            </a:r>
            <a:br>
              <a:rPr lang="en-US" sz="4500" kern="1200" dirty="0">
                <a:solidFill>
                  <a:schemeClr val="tx1"/>
                </a:solidFill>
                <a:latin typeface="+mj-lt"/>
                <a:ea typeface="+mj-ea"/>
                <a:cs typeface="+mj-cs"/>
              </a:rPr>
            </a:br>
            <a:endParaRPr lang="en-US" sz="4500" kern="1200" dirty="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8E1EAA88-A696-5C02-87F7-39C3DCB5E54F}"/>
              </a:ext>
            </a:extLst>
          </p:cNvPr>
          <p:cNvSpPr>
            <a:spLocks noGrp="1"/>
          </p:cNvSpPr>
          <p:nvPr>
            <p:ph type="body" idx="1"/>
          </p:nvPr>
        </p:nvSpPr>
        <p:spPr>
          <a:xfrm>
            <a:off x="1524000" y="4567930"/>
            <a:ext cx="9144000" cy="1598032"/>
          </a:xfrm>
        </p:spPr>
        <p:txBody>
          <a:bodyPr vert="horz" lIns="91440" tIns="45720" rIns="91440" bIns="45720" rtlCol="0" anchor="ctr">
            <a:normAutofit/>
          </a:bodyPr>
          <a:lstStyle/>
          <a:p>
            <a:pPr algn="ctr"/>
            <a:r>
              <a:rPr lang="en-US" sz="2800" kern="1200" dirty="0">
                <a:solidFill>
                  <a:schemeClr val="tx1"/>
                </a:solidFill>
                <a:latin typeface="+mn-lt"/>
                <a:ea typeface="+mn-ea"/>
                <a:cs typeface="+mn-cs"/>
              </a:rPr>
              <a:t>Can parents know what is important?</a:t>
            </a:r>
          </a:p>
          <a:p>
            <a:pPr algn="ctr"/>
            <a:r>
              <a:rPr lang="en-US" sz="2800" kern="1200" dirty="0">
                <a:solidFill>
                  <a:schemeClr val="tx1"/>
                </a:solidFill>
                <a:latin typeface="+mn-lt"/>
                <a:ea typeface="+mn-ea"/>
                <a:cs typeface="+mn-cs"/>
              </a:rPr>
              <a:t>How will you impact the team's decisions?</a:t>
            </a:r>
          </a:p>
        </p:txBody>
      </p:sp>
    </p:spTree>
    <p:extLst>
      <p:ext uri="{BB962C8B-B14F-4D97-AF65-F5344CB8AC3E}">
        <p14:creationId xmlns:p14="http://schemas.microsoft.com/office/powerpoint/2010/main" val="195544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6CF6E-2E07-D81C-E694-6A191B211BD3}"/>
              </a:ext>
            </a:extLst>
          </p:cNvPr>
          <p:cNvSpPr>
            <a:spLocks noGrp="1"/>
          </p:cNvSpPr>
          <p:nvPr>
            <p:ph type="title"/>
          </p:nvPr>
        </p:nvSpPr>
        <p:spPr>
          <a:xfrm>
            <a:off x="831850" y="842168"/>
            <a:ext cx="10515600" cy="2852737"/>
          </a:xfrm>
        </p:spPr>
        <p:txBody>
          <a:bodyPr/>
          <a:lstStyle/>
          <a:p>
            <a:pPr algn="ctr"/>
            <a:r>
              <a:rPr lang="en-US" dirty="0">
                <a:latin typeface="+mn-lt"/>
              </a:rPr>
              <a:t>2 things you will </a:t>
            </a:r>
            <a:br>
              <a:rPr lang="en-US" dirty="0">
                <a:latin typeface="+mn-lt"/>
              </a:rPr>
            </a:br>
            <a:r>
              <a:rPr lang="en-US" dirty="0">
                <a:latin typeface="+mn-lt"/>
              </a:rPr>
              <a:t>take away with this kit and conversation.</a:t>
            </a:r>
          </a:p>
        </p:txBody>
      </p:sp>
      <p:graphicFrame>
        <p:nvGraphicFramePr>
          <p:cNvPr id="4" name="Diagram 3">
            <a:extLst>
              <a:ext uri="{FF2B5EF4-FFF2-40B4-BE49-F238E27FC236}">
                <a16:creationId xmlns:a16="http://schemas.microsoft.com/office/drawing/2014/main" id="{4C0D5A00-1CDC-3AB2-BEC1-91425432A345}"/>
              </a:ext>
            </a:extLst>
          </p:cNvPr>
          <p:cNvGraphicFramePr/>
          <p:nvPr/>
        </p:nvGraphicFramePr>
        <p:xfrm>
          <a:off x="731520" y="2926080"/>
          <a:ext cx="11320131" cy="42084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6919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46F018-0645-A528-21A9-22040FFF7FF7}"/>
              </a:ext>
            </a:extLst>
          </p:cNvPr>
          <p:cNvSpPr txBox="1"/>
          <p:nvPr/>
        </p:nvSpPr>
        <p:spPr>
          <a:xfrm>
            <a:off x="5148326" y="2540540"/>
            <a:ext cx="5994592" cy="3046988"/>
          </a:xfrm>
          <a:prstGeom prst="rect">
            <a:avLst/>
          </a:prstGeom>
          <a:noFill/>
        </p:spPr>
        <p:txBody>
          <a:bodyPr wrap="square">
            <a:spAutoFit/>
          </a:bodyPr>
          <a:lstStyle/>
          <a:p>
            <a:pPr marL="0" indent="0">
              <a:buNone/>
            </a:pPr>
            <a:r>
              <a:rPr lang="en-US" sz="2400" dirty="0"/>
              <a:t>Do you need to be an expert to know?</a:t>
            </a:r>
          </a:p>
          <a:p>
            <a:pPr marL="1200150" lvl="2" indent="-285750">
              <a:buFont typeface="Arial" panose="020B0604020202020204" pitchFamily="34" charset="0"/>
              <a:buChar char="•"/>
            </a:pPr>
            <a:r>
              <a:rPr lang="en-US" sz="2400" dirty="0"/>
              <a:t>Skills for Reading –</a:t>
            </a:r>
          </a:p>
          <a:p>
            <a:pPr marL="1200150" lvl="2" indent="-285750">
              <a:buFont typeface="Arial" panose="020B0604020202020204" pitchFamily="34" charset="0"/>
              <a:buChar char="•"/>
            </a:pPr>
            <a:r>
              <a:rPr lang="en-US" sz="2400" dirty="0"/>
              <a:t>Peer-reviewed evidence-based intervention</a:t>
            </a:r>
          </a:p>
          <a:p>
            <a:pPr marL="1200150" lvl="2" indent="-285750">
              <a:buFont typeface="Arial" panose="020B0604020202020204" pitchFamily="34" charset="0"/>
              <a:buChar char="•"/>
            </a:pPr>
            <a:r>
              <a:rPr lang="en-US" sz="2400" dirty="0"/>
              <a:t>Fidelity to peer-reviewed evidence-based intervention </a:t>
            </a:r>
          </a:p>
          <a:p>
            <a:pPr marL="1200150" lvl="2" indent="-285750">
              <a:buFont typeface="Arial" panose="020B0604020202020204" pitchFamily="34" charset="0"/>
              <a:buChar char="•"/>
            </a:pPr>
            <a:r>
              <a:rPr lang="en-US" sz="2400" dirty="0"/>
              <a:t>Frequency and duration on the service grid</a:t>
            </a:r>
          </a:p>
        </p:txBody>
      </p:sp>
      <p:sp>
        <p:nvSpPr>
          <p:cNvPr id="6" name="TextBox 5">
            <a:extLst>
              <a:ext uri="{FF2B5EF4-FFF2-40B4-BE49-F238E27FC236}">
                <a16:creationId xmlns:a16="http://schemas.microsoft.com/office/drawing/2014/main" id="{FA675E7A-1201-C805-9725-A1FA05272FD4}"/>
              </a:ext>
            </a:extLst>
          </p:cNvPr>
          <p:cNvSpPr txBox="1"/>
          <p:nvPr/>
        </p:nvSpPr>
        <p:spPr>
          <a:xfrm>
            <a:off x="659727" y="596373"/>
            <a:ext cx="10483191" cy="2246769"/>
          </a:xfrm>
          <a:prstGeom prst="rect">
            <a:avLst/>
          </a:prstGeom>
          <a:noFill/>
        </p:spPr>
        <p:txBody>
          <a:bodyPr wrap="square" rtlCol="0">
            <a:spAutoFit/>
          </a:bodyPr>
          <a:lstStyle/>
          <a:p>
            <a:r>
              <a:rPr lang="en-US" sz="2800" dirty="0">
                <a:latin typeface="+mj-lt"/>
              </a:rPr>
              <a:t>Parents and Advocates at the IEP Table</a:t>
            </a:r>
          </a:p>
          <a:p>
            <a:r>
              <a:rPr lang="en-US" sz="2800" dirty="0">
                <a:latin typeface="+mj-lt"/>
              </a:rPr>
              <a:t>There is a “Road Map” for the complexity of reading on the IEP</a:t>
            </a:r>
          </a:p>
          <a:p>
            <a:r>
              <a:rPr lang="en-US" sz="2800" dirty="0">
                <a:latin typeface="+mj-lt"/>
              </a:rPr>
              <a:t>		….. And Congress provides it in the IDEA law.</a:t>
            </a:r>
          </a:p>
          <a:p>
            <a:endParaRPr lang="en-US" sz="2800" dirty="0">
              <a:latin typeface="+mj-lt"/>
            </a:endParaRPr>
          </a:p>
          <a:p>
            <a:endParaRPr lang="en-US" sz="2800" dirty="0">
              <a:latin typeface="+mj-lt"/>
            </a:endParaRPr>
          </a:p>
        </p:txBody>
      </p:sp>
      <p:pic>
        <p:nvPicPr>
          <p:cNvPr id="7" name="Graphic 6" descr="Map with pin with solid fill">
            <a:extLst>
              <a:ext uri="{FF2B5EF4-FFF2-40B4-BE49-F238E27FC236}">
                <a16:creationId xmlns:a16="http://schemas.microsoft.com/office/drawing/2014/main" id="{18BE8F69-F144-8719-0487-0D449061E7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V="1">
            <a:off x="1049082" y="2300239"/>
            <a:ext cx="3197036" cy="1956172"/>
          </a:xfrm>
          <a:prstGeom prst="rect">
            <a:avLst/>
          </a:prstGeom>
        </p:spPr>
      </p:pic>
      <p:pic>
        <p:nvPicPr>
          <p:cNvPr id="2" name="Content Placeholder 7" descr="File Folder Iep Clip Art at Clker.com - vector clip art ...">
            <a:extLst>
              <a:ext uri="{FF2B5EF4-FFF2-40B4-BE49-F238E27FC236}">
                <a16:creationId xmlns:a16="http://schemas.microsoft.com/office/drawing/2014/main" id="{2B2481AE-9C3D-6D23-614E-E1976F3CC5B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049081" y="4064034"/>
            <a:ext cx="2238405" cy="1689825"/>
          </a:xfrm>
          <a:prstGeom prst="rect">
            <a:avLst/>
          </a:prstGeom>
        </p:spPr>
      </p:pic>
      <p:pic>
        <p:nvPicPr>
          <p:cNvPr id="4" name="Graphic 3" descr="Scales of justice">
            <a:extLst>
              <a:ext uri="{FF2B5EF4-FFF2-40B4-BE49-F238E27FC236}">
                <a16:creationId xmlns:a16="http://schemas.microsoft.com/office/drawing/2014/main" id="{0309FB96-6BA5-5813-52E0-2F9FF19A48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87486" y="4624397"/>
            <a:ext cx="914400" cy="914400"/>
          </a:xfrm>
          <a:prstGeom prst="rect">
            <a:avLst/>
          </a:prstGeom>
        </p:spPr>
      </p:pic>
    </p:spTree>
    <p:extLst>
      <p:ext uri="{BB962C8B-B14F-4D97-AF65-F5344CB8AC3E}">
        <p14:creationId xmlns:p14="http://schemas.microsoft.com/office/powerpoint/2010/main" val="415139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880C59E8-2024-1548-4FB9-4A3755DBF752}"/>
              </a:ext>
            </a:extLst>
          </p:cNvPr>
          <p:cNvSpPr/>
          <p:nvPr/>
        </p:nvSpPr>
        <p:spPr>
          <a:xfrm flipV="1">
            <a:off x="2247773" y="590355"/>
            <a:ext cx="1601778" cy="2017858"/>
          </a:xfrm>
          <a:custGeom>
            <a:avLst/>
            <a:gdLst>
              <a:gd name="connsiteX0" fmla="*/ 887775 w 1768174"/>
              <a:gd name="connsiteY0" fmla="*/ 0 h 2134369"/>
              <a:gd name="connsiteX1" fmla="*/ 1511072 w 1768174"/>
              <a:gd name="connsiteY1" fmla="*/ 623297 h 2134369"/>
              <a:gd name="connsiteX2" fmla="*/ 1507384 w 1768174"/>
              <a:gd name="connsiteY2" fmla="*/ 1873579 h 2134369"/>
              <a:gd name="connsiteX3" fmla="*/ 257102 w 1768174"/>
              <a:gd name="connsiteY3" fmla="*/ 1877267 h 2134369"/>
              <a:gd name="connsiteX4" fmla="*/ 260790 w 1768174"/>
              <a:gd name="connsiteY4" fmla="*/ 626985 h 2134369"/>
              <a:gd name="connsiteX5" fmla="*/ 887775 w 1768174"/>
              <a:gd name="connsiteY5" fmla="*/ 0 h 21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8174" h="2134369">
                <a:moveTo>
                  <a:pt x="887775" y="0"/>
                </a:moveTo>
                <a:lnTo>
                  <a:pt x="1511072" y="623297"/>
                </a:lnTo>
                <a:cubicBezTo>
                  <a:pt x="1855310" y="967534"/>
                  <a:pt x="1853659" y="1527305"/>
                  <a:pt x="1507384" y="1873579"/>
                </a:cubicBezTo>
                <a:cubicBezTo>
                  <a:pt x="1161110" y="2219854"/>
                  <a:pt x="601339" y="2221505"/>
                  <a:pt x="257102" y="1877267"/>
                </a:cubicBezTo>
                <a:cubicBezTo>
                  <a:pt x="-87135" y="1533030"/>
                  <a:pt x="-85484" y="973260"/>
                  <a:pt x="260790" y="626985"/>
                </a:cubicBezTo>
                <a:lnTo>
                  <a:pt x="887775" y="0"/>
                </a:lnTo>
                <a:close/>
              </a:path>
            </a:pathLst>
          </a:custGeom>
          <a:solidFill>
            <a:srgbClr val="00B0F0"/>
          </a:solidFill>
          <a:ln w="12700" cap="flat" cmpd="sng" algn="ctr">
            <a:noFill/>
            <a:prstDash val="solid"/>
            <a:miter lim="800000"/>
          </a:ln>
          <a:effectLst/>
        </p:spPr>
        <p:txBody>
          <a:bodyPr rtlCol="0" anchor="ctr"/>
          <a:lstStyle/>
          <a:p>
            <a:pPr algn="ctr">
              <a:defRPr/>
            </a:pPr>
            <a:endParaRPr lang="en-US" sz="2000" kern="0">
              <a:solidFill>
                <a:prstClr val="white"/>
              </a:solidFill>
              <a:latin typeface="Arial" panose="020B0604020202020204" pitchFamily="34" charset="0"/>
              <a:cs typeface="Arial" panose="020B0604020202020204" pitchFamily="34" charset="0"/>
            </a:endParaRPr>
          </a:p>
        </p:txBody>
      </p:sp>
      <p:sp>
        <p:nvSpPr>
          <p:cNvPr id="32" name="TextBox 31"/>
          <p:cNvSpPr txBox="1"/>
          <p:nvPr/>
        </p:nvSpPr>
        <p:spPr>
          <a:xfrm>
            <a:off x="-230220" y="-84143"/>
            <a:ext cx="11066356" cy="584775"/>
          </a:xfrm>
          <a:prstGeom prst="rect">
            <a:avLst/>
          </a:prstGeom>
          <a:noFill/>
        </p:spPr>
        <p:txBody>
          <a:bodyPr wrap="square" rtlCol="0">
            <a:spAutoFit/>
          </a:bodyPr>
          <a:lstStyle/>
          <a:p>
            <a:pPr algn="ctr"/>
            <a:r>
              <a:rPr lang="en-US" sz="3200">
                <a:solidFill>
                  <a:prstClr val="black"/>
                </a:solidFill>
                <a:latin typeface="Arial" panose="020B0604020202020204" pitchFamily="34" charset="0"/>
                <a:cs typeface="Arial" panose="020B0604020202020204" pitchFamily="34" charset="0"/>
              </a:rPr>
              <a:t>                          </a:t>
            </a:r>
            <a:r>
              <a:rPr lang="en-US" sz="3200" b="1">
                <a:solidFill>
                  <a:prstClr val="black"/>
                </a:solidFill>
                <a:latin typeface="Arial" panose="020B0604020202020204" pitchFamily="34" charset="0"/>
                <a:cs typeface="Arial" panose="020B0604020202020204" pitchFamily="34" charset="0"/>
              </a:rPr>
              <a:t>Congress provided direction!</a:t>
            </a:r>
          </a:p>
        </p:txBody>
      </p:sp>
      <p:sp>
        <p:nvSpPr>
          <p:cNvPr id="13" name="Rectangle 12"/>
          <p:cNvSpPr/>
          <p:nvPr/>
        </p:nvSpPr>
        <p:spPr>
          <a:xfrm flipH="1">
            <a:off x="295496" y="3684338"/>
            <a:ext cx="2553644" cy="230832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rgbClr val="000000"/>
                </a:solidFill>
                <a:latin typeface="Arial" panose="020B0604020202020204" pitchFamily="34" charset="0"/>
                <a:cs typeface="Arial" panose="020B0604020202020204" pitchFamily="34" charset="0"/>
              </a:rPr>
              <a:t>Congress defined </a:t>
            </a:r>
            <a:r>
              <a:rPr lang="en-US" sz="1600" b="1">
                <a:solidFill>
                  <a:srgbClr val="000000"/>
                </a:solidFill>
                <a:latin typeface="Arial" panose="020B0604020202020204" pitchFamily="34" charset="0"/>
                <a:cs typeface="Arial" panose="020B0604020202020204" pitchFamily="34" charset="0"/>
              </a:rPr>
              <a:t>Scientifically Based Reading Research. SBRR </a:t>
            </a:r>
            <a:r>
              <a:rPr lang="en-US" sz="1600">
                <a:solidFill>
                  <a:srgbClr val="000000"/>
                </a:solidFill>
                <a:latin typeface="Arial" panose="020B0604020202020204" pitchFamily="34" charset="0"/>
                <a:cs typeface="Arial" panose="020B0604020202020204" pitchFamily="34" charset="0"/>
              </a:rPr>
              <a:t>should be used to choose programs, methods, and training that are specialized, and implemented with fidelity. </a:t>
            </a:r>
            <a:r>
              <a:rPr lang="en-US" sz="1600" b="1">
                <a:solidFill>
                  <a:srgbClr val="000000"/>
                </a:solidFill>
                <a:latin typeface="Arial" panose="020B0604020202020204" pitchFamily="34" charset="0"/>
                <a:cs typeface="Arial" panose="020B0604020202020204" pitchFamily="34" charset="0"/>
              </a:rPr>
              <a:t>Verify with SBRR</a:t>
            </a:r>
          </a:p>
        </p:txBody>
      </p:sp>
      <p:sp>
        <p:nvSpPr>
          <p:cNvPr id="38" name="Rectangle 37"/>
          <p:cNvSpPr/>
          <p:nvPr/>
        </p:nvSpPr>
        <p:spPr>
          <a:xfrm flipH="1">
            <a:off x="5721166" y="638116"/>
            <a:ext cx="5744267" cy="83099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solidFill>
                  <a:srgbClr val="000000"/>
                </a:solidFill>
                <a:latin typeface="Arial" panose="020B0604020202020204" pitchFamily="34" charset="0"/>
                <a:cs typeface="Arial" panose="020B0604020202020204" pitchFamily="34" charset="0"/>
              </a:rPr>
              <a:t>Congress defined </a:t>
            </a:r>
            <a:r>
              <a:rPr lang="en-US" sz="1600" b="1" dirty="0">
                <a:solidFill>
                  <a:srgbClr val="000000"/>
                </a:solidFill>
                <a:latin typeface="Arial" panose="020B0604020202020204" pitchFamily="34" charset="0"/>
                <a:cs typeface="Arial" panose="020B0604020202020204" pitchFamily="34" charset="0"/>
              </a:rPr>
              <a:t>Diagnostic Reading Assessments</a:t>
            </a:r>
            <a:r>
              <a:rPr lang="en-US" sz="1600" dirty="0">
                <a:solidFill>
                  <a:srgbClr val="000000"/>
                </a:solidFill>
                <a:latin typeface="Arial" panose="020B0604020202020204" pitchFamily="34" charset="0"/>
                <a:cs typeface="Arial" panose="020B0604020202020204" pitchFamily="34" charset="0"/>
              </a:rPr>
              <a:t>: the standard for measuring reading skills when making IEP decisions!</a:t>
            </a:r>
          </a:p>
        </p:txBody>
      </p:sp>
      <p:sp>
        <p:nvSpPr>
          <p:cNvPr id="44" name="Rectangle 43"/>
          <p:cNvSpPr/>
          <p:nvPr/>
        </p:nvSpPr>
        <p:spPr>
          <a:xfrm flipH="1">
            <a:off x="234115" y="470612"/>
            <a:ext cx="1793911" cy="181588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solidFill>
                  <a:srgbClr val="000000"/>
                </a:solidFill>
                <a:latin typeface="Arial" panose="020B0604020202020204" pitchFamily="34" charset="0"/>
                <a:cs typeface="Arial" panose="020B0604020202020204" pitchFamily="34" charset="0"/>
              </a:rPr>
              <a:t>Congress defined </a:t>
            </a:r>
            <a:r>
              <a:rPr lang="en-US" sz="1600" b="1" dirty="0">
                <a:solidFill>
                  <a:srgbClr val="000000"/>
                </a:solidFill>
                <a:latin typeface="Arial" panose="020B0604020202020204" pitchFamily="34" charset="0"/>
                <a:cs typeface="Arial" panose="020B0604020202020204" pitchFamily="34" charset="0"/>
              </a:rPr>
              <a:t>Reading</a:t>
            </a:r>
            <a:r>
              <a:rPr lang="en-US" sz="1600" dirty="0">
                <a:solidFill>
                  <a:srgbClr val="000000"/>
                </a:solidFill>
                <a:latin typeface="Arial" panose="020B0604020202020204" pitchFamily="34" charset="0"/>
                <a:cs typeface="Arial" panose="020B0604020202020204" pitchFamily="34" charset="0"/>
              </a:rPr>
              <a:t>! </a:t>
            </a:r>
          </a:p>
          <a:p>
            <a:r>
              <a:rPr lang="en-US" sz="1600" dirty="0">
                <a:solidFill>
                  <a:srgbClr val="000000"/>
                </a:solidFill>
                <a:latin typeface="Arial" panose="020B0604020202020204" pitchFamily="34" charset="0"/>
                <a:cs typeface="Arial" panose="020B0604020202020204" pitchFamily="34" charset="0"/>
              </a:rPr>
              <a:t>The skills listed should be the skills taught and measured on the IEP</a:t>
            </a:r>
          </a:p>
        </p:txBody>
      </p:sp>
      <p:grpSp>
        <p:nvGrpSpPr>
          <p:cNvPr id="4" name="Group 3"/>
          <p:cNvGrpSpPr/>
          <p:nvPr/>
        </p:nvGrpSpPr>
        <p:grpSpPr>
          <a:xfrm>
            <a:off x="9726684" y="3681363"/>
            <a:ext cx="2131596" cy="2090015"/>
            <a:chOff x="6772920" y="3567644"/>
            <a:chExt cx="1761480" cy="2089785"/>
          </a:xfrm>
        </p:grpSpPr>
        <p:sp>
          <p:nvSpPr>
            <p:cNvPr id="90" name="Oval 89"/>
            <p:cNvSpPr/>
            <p:nvPr/>
          </p:nvSpPr>
          <p:spPr>
            <a:xfrm>
              <a:off x="7310867" y="5557323"/>
              <a:ext cx="685586" cy="100106"/>
            </a:xfrm>
            <a:prstGeom prst="ellips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rial" panose="020B0604020202020204" pitchFamily="34" charset="0"/>
                <a:cs typeface="Arial" panose="020B0604020202020204" pitchFamily="34" charset="0"/>
              </a:endParaRPr>
            </a:p>
          </p:txBody>
        </p:sp>
        <p:grpSp>
          <p:nvGrpSpPr>
            <p:cNvPr id="92" name="Group 91"/>
            <p:cNvGrpSpPr/>
            <p:nvPr/>
          </p:nvGrpSpPr>
          <p:grpSpPr>
            <a:xfrm>
              <a:off x="6772920" y="3567644"/>
              <a:ext cx="1761480" cy="2035106"/>
              <a:chOff x="290952" y="2282952"/>
              <a:chExt cx="1883665" cy="2176272"/>
            </a:xfrm>
          </p:grpSpPr>
          <p:sp>
            <p:nvSpPr>
              <p:cNvPr id="95" name="Freeform 94"/>
              <p:cNvSpPr/>
              <p:nvPr/>
            </p:nvSpPr>
            <p:spPr>
              <a:xfrm flipV="1">
                <a:off x="290952" y="2282952"/>
                <a:ext cx="1883664" cy="2176272"/>
              </a:xfrm>
              <a:custGeom>
                <a:avLst/>
                <a:gdLst>
                  <a:gd name="connsiteX0" fmla="*/ 887775 w 1768174"/>
                  <a:gd name="connsiteY0" fmla="*/ 0 h 2134369"/>
                  <a:gd name="connsiteX1" fmla="*/ 1511072 w 1768174"/>
                  <a:gd name="connsiteY1" fmla="*/ 623297 h 2134369"/>
                  <a:gd name="connsiteX2" fmla="*/ 1507384 w 1768174"/>
                  <a:gd name="connsiteY2" fmla="*/ 1873579 h 2134369"/>
                  <a:gd name="connsiteX3" fmla="*/ 257102 w 1768174"/>
                  <a:gd name="connsiteY3" fmla="*/ 1877267 h 2134369"/>
                  <a:gd name="connsiteX4" fmla="*/ 260790 w 1768174"/>
                  <a:gd name="connsiteY4" fmla="*/ 626985 h 2134369"/>
                  <a:gd name="connsiteX5" fmla="*/ 887775 w 1768174"/>
                  <a:gd name="connsiteY5" fmla="*/ 0 h 21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8174" h="2134369">
                    <a:moveTo>
                      <a:pt x="887775" y="0"/>
                    </a:moveTo>
                    <a:lnTo>
                      <a:pt x="1511072" y="623297"/>
                    </a:lnTo>
                    <a:cubicBezTo>
                      <a:pt x="1855310" y="967534"/>
                      <a:pt x="1853659" y="1527305"/>
                      <a:pt x="1507384" y="1873579"/>
                    </a:cubicBezTo>
                    <a:cubicBezTo>
                      <a:pt x="1161110" y="2219854"/>
                      <a:pt x="601339" y="2221505"/>
                      <a:pt x="257102" y="1877267"/>
                    </a:cubicBezTo>
                    <a:cubicBezTo>
                      <a:pt x="-87135" y="1533030"/>
                      <a:pt x="-85484" y="973260"/>
                      <a:pt x="260790" y="626985"/>
                    </a:cubicBezTo>
                    <a:lnTo>
                      <a:pt x="887775" y="0"/>
                    </a:lnTo>
                    <a:close/>
                  </a:path>
                </a:pathLst>
              </a:custGeom>
              <a:solidFill>
                <a:srgbClr val="F57126"/>
              </a:solidFill>
              <a:ln w="12700" cap="flat" cmpd="sng" algn="ctr">
                <a:noFill/>
                <a:prstDash val="solid"/>
                <a:miter lim="800000"/>
              </a:ln>
              <a:effectLst/>
            </p:spPr>
            <p:txBody>
              <a:bodyPr rtlCol="0" anchor="ctr"/>
              <a:lstStyle/>
              <a:p>
                <a:pPr algn="ctr">
                  <a:defRPr/>
                </a:pPr>
                <a:endParaRPr lang="en-US" sz="2000" kern="0">
                  <a:solidFill>
                    <a:prstClr val="white"/>
                  </a:solidFill>
                  <a:latin typeface="Arial" panose="020B0604020202020204" pitchFamily="34" charset="0"/>
                  <a:cs typeface="Arial" panose="020B0604020202020204" pitchFamily="34" charset="0"/>
                </a:endParaRPr>
              </a:p>
            </p:txBody>
          </p:sp>
          <p:sp>
            <p:nvSpPr>
              <p:cNvPr id="96" name="Freeform 95"/>
              <p:cNvSpPr/>
              <p:nvPr/>
            </p:nvSpPr>
            <p:spPr>
              <a:xfrm>
                <a:off x="1231316" y="2283020"/>
                <a:ext cx="943301" cy="2176204"/>
              </a:xfrm>
              <a:custGeom>
                <a:avLst/>
                <a:gdLst>
                  <a:gd name="connsiteX0" fmla="*/ 0 w 943301"/>
                  <a:gd name="connsiteY0" fmla="*/ 0 h 2176204"/>
                  <a:gd name="connsiteX1" fmla="*/ 88980 w 943301"/>
                  <a:gd name="connsiteY1" fmla="*/ 4316 h 2176204"/>
                  <a:gd name="connsiteX2" fmla="*/ 665477 w 943301"/>
                  <a:gd name="connsiteY2" fmla="*/ 265842 h 2176204"/>
                  <a:gd name="connsiteX3" fmla="*/ 669406 w 943301"/>
                  <a:gd name="connsiteY3" fmla="*/ 1540670 h 2176204"/>
                  <a:gd name="connsiteX4" fmla="*/ 5398 w 943301"/>
                  <a:gd name="connsiteY4" fmla="*/ 2176204 h 2176204"/>
                  <a:gd name="connsiteX5" fmla="*/ 0 w 943301"/>
                  <a:gd name="connsiteY5" fmla="*/ 2171038 h 2176204"/>
                  <a:gd name="connsiteX6" fmla="*/ 0 w 943301"/>
                  <a:gd name="connsiteY6" fmla="*/ 0 h 217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301" h="2176204">
                    <a:moveTo>
                      <a:pt x="0" y="0"/>
                    </a:moveTo>
                    <a:lnTo>
                      <a:pt x="88980" y="4316"/>
                    </a:lnTo>
                    <a:cubicBezTo>
                      <a:pt x="299164" y="24161"/>
                      <a:pt x="504087" y="111373"/>
                      <a:pt x="665477" y="265842"/>
                    </a:cubicBezTo>
                    <a:cubicBezTo>
                      <a:pt x="1034370" y="618914"/>
                      <a:pt x="1036129" y="1189675"/>
                      <a:pt x="669406" y="1540670"/>
                    </a:cubicBezTo>
                    <a:lnTo>
                      <a:pt x="5398" y="2176204"/>
                    </a:lnTo>
                    <a:lnTo>
                      <a:pt x="0" y="2171038"/>
                    </a:lnTo>
                    <a:lnTo>
                      <a:pt x="0" y="0"/>
                    </a:lnTo>
                    <a:close/>
                  </a:path>
                </a:pathLst>
              </a:custGeom>
              <a:solidFill>
                <a:schemeClr val="bg1">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Arial" panose="020B0604020202020204" pitchFamily="34" charset="0"/>
                  <a:cs typeface="Arial" panose="020B0604020202020204" pitchFamily="34" charset="0"/>
                </a:endParaRPr>
              </a:p>
            </p:txBody>
          </p:sp>
        </p:grpSp>
      </p:grpSp>
      <p:grpSp>
        <p:nvGrpSpPr>
          <p:cNvPr id="5" name="Group 4"/>
          <p:cNvGrpSpPr/>
          <p:nvPr/>
        </p:nvGrpSpPr>
        <p:grpSpPr>
          <a:xfrm>
            <a:off x="2957496" y="3458054"/>
            <a:ext cx="1715403" cy="2234110"/>
            <a:chOff x="981672" y="3718751"/>
            <a:chExt cx="1575035" cy="1861405"/>
          </a:xfrm>
        </p:grpSpPr>
        <p:sp>
          <p:nvSpPr>
            <p:cNvPr id="89" name="Oval 88"/>
            <p:cNvSpPr/>
            <p:nvPr/>
          </p:nvSpPr>
          <p:spPr>
            <a:xfrm>
              <a:off x="1426397" y="5480050"/>
              <a:ext cx="685586" cy="100106"/>
            </a:xfrm>
            <a:prstGeom prst="ellips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rial" panose="020B0604020202020204" pitchFamily="34" charset="0"/>
                <a:cs typeface="Arial" panose="020B0604020202020204" pitchFamily="34" charset="0"/>
              </a:endParaRPr>
            </a:p>
          </p:txBody>
        </p:sp>
        <p:sp>
          <p:nvSpPr>
            <p:cNvPr id="108" name="Freeform 107"/>
            <p:cNvSpPr/>
            <p:nvPr/>
          </p:nvSpPr>
          <p:spPr>
            <a:xfrm flipV="1">
              <a:off x="981672" y="3718751"/>
              <a:ext cx="1575035" cy="1819702"/>
            </a:xfrm>
            <a:custGeom>
              <a:avLst/>
              <a:gdLst>
                <a:gd name="connsiteX0" fmla="*/ 887775 w 1768174"/>
                <a:gd name="connsiteY0" fmla="*/ 0 h 2134369"/>
                <a:gd name="connsiteX1" fmla="*/ 1511072 w 1768174"/>
                <a:gd name="connsiteY1" fmla="*/ 623297 h 2134369"/>
                <a:gd name="connsiteX2" fmla="*/ 1507384 w 1768174"/>
                <a:gd name="connsiteY2" fmla="*/ 1873579 h 2134369"/>
                <a:gd name="connsiteX3" fmla="*/ 257102 w 1768174"/>
                <a:gd name="connsiteY3" fmla="*/ 1877267 h 2134369"/>
                <a:gd name="connsiteX4" fmla="*/ 260790 w 1768174"/>
                <a:gd name="connsiteY4" fmla="*/ 626985 h 2134369"/>
                <a:gd name="connsiteX5" fmla="*/ 887775 w 1768174"/>
                <a:gd name="connsiteY5" fmla="*/ 0 h 21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8174" h="2134369">
                  <a:moveTo>
                    <a:pt x="887775" y="0"/>
                  </a:moveTo>
                  <a:lnTo>
                    <a:pt x="1511072" y="623297"/>
                  </a:lnTo>
                  <a:cubicBezTo>
                    <a:pt x="1855310" y="967534"/>
                    <a:pt x="1853659" y="1527305"/>
                    <a:pt x="1507384" y="1873579"/>
                  </a:cubicBezTo>
                  <a:cubicBezTo>
                    <a:pt x="1161110" y="2219854"/>
                    <a:pt x="601339" y="2221505"/>
                    <a:pt x="257102" y="1877267"/>
                  </a:cubicBezTo>
                  <a:cubicBezTo>
                    <a:pt x="-87135" y="1533030"/>
                    <a:pt x="-85484" y="973260"/>
                    <a:pt x="260790" y="626985"/>
                  </a:cubicBezTo>
                  <a:lnTo>
                    <a:pt x="887775" y="0"/>
                  </a:lnTo>
                  <a:close/>
                </a:path>
              </a:pathLst>
            </a:custGeom>
            <a:solidFill>
              <a:srgbClr val="00B0F0"/>
            </a:solidFill>
            <a:ln w="12700" cap="flat" cmpd="sng" algn="ctr">
              <a:noFill/>
              <a:prstDash val="solid"/>
              <a:miter lim="800000"/>
            </a:ln>
            <a:effectLst/>
          </p:spPr>
          <p:txBody>
            <a:bodyPr rtlCol="0" anchor="ctr"/>
            <a:lstStyle/>
            <a:p>
              <a:pPr algn="ctr">
                <a:defRPr/>
              </a:pPr>
              <a:endParaRPr lang="en-US" sz="2000" kern="0">
                <a:solidFill>
                  <a:prstClr val="white"/>
                </a:solidFill>
                <a:latin typeface="Arial" panose="020B0604020202020204" pitchFamily="34" charset="0"/>
                <a:cs typeface="Arial" panose="020B0604020202020204" pitchFamily="34" charset="0"/>
              </a:endParaRPr>
            </a:p>
          </p:txBody>
        </p:sp>
      </p:grpSp>
      <p:sp>
        <p:nvSpPr>
          <p:cNvPr id="98" name="Oval 97"/>
          <p:cNvSpPr/>
          <p:nvPr/>
        </p:nvSpPr>
        <p:spPr>
          <a:xfrm>
            <a:off x="7414787" y="3575232"/>
            <a:ext cx="927210" cy="247757"/>
          </a:xfrm>
          <a:prstGeom prst="ellips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rial" panose="020B0604020202020204" pitchFamily="34" charset="0"/>
              <a:cs typeface="Arial" panose="020B0604020202020204" pitchFamily="34" charset="0"/>
            </a:endParaRPr>
          </a:p>
        </p:txBody>
      </p:sp>
      <p:sp>
        <p:nvSpPr>
          <p:cNvPr id="124" name="Oval 123"/>
          <p:cNvSpPr/>
          <p:nvPr/>
        </p:nvSpPr>
        <p:spPr>
          <a:xfrm flipV="1">
            <a:off x="2626538" y="2565248"/>
            <a:ext cx="906801" cy="100702"/>
          </a:xfrm>
          <a:prstGeom prst="ellips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rial" panose="020B0604020202020204" pitchFamily="34" charset="0"/>
              <a:cs typeface="Arial" panose="020B0604020202020204" pitchFamily="34" charset="0"/>
            </a:endParaRPr>
          </a:p>
        </p:txBody>
      </p:sp>
      <p:grpSp>
        <p:nvGrpSpPr>
          <p:cNvPr id="59" name="Group 58"/>
          <p:cNvGrpSpPr/>
          <p:nvPr/>
        </p:nvGrpSpPr>
        <p:grpSpPr>
          <a:xfrm>
            <a:off x="3007711" y="1670330"/>
            <a:ext cx="25770" cy="44148"/>
            <a:chOff x="4622705" y="2406256"/>
            <a:chExt cx="146305" cy="260745"/>
          </a:xfrm>
          <a:solidFill>
            <a:srgbClr val="C23870"/>
          </a:solidFill>
        </p:grpSpPr>
        <p:sp>
          <p:nvSpPr>
            <p:cNvPr id="62" name="Rectangle 61"/>
            <p:cNvSpPr/>
            <p:nvPr/>
          </p:nvSpPr>
          <p:spPr>
            <a:xfrm>
              <a:off x="4622705" y="2406256"/>
              <a:ext cx="146305" cy="89779"/>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Arial" panose="020B0604020202020204" pitchFamily="34" charset="0"/>
                <a:cs typeface="Arial" panose="020B0604020202020204" pitchFamily="34" charset="0"/>
              </a:endParaRPr>
            </a:p>
          </p:txBody>
        </p:sp>
        <p:sp>
          <p:nvSpPr>
            <p:cNvPr id="63" name="Rectangle 62"/>
            <p:cNvSpPr/>
            <p:nvPr/>
          </p:nvSpPr>
          <p:spPr>
            <a:xfrm>
              <a:off x="4622705" y="2577222"/>
              <a:ext cx="146305" cy="89779"/>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Arial" panose="020B060402020202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64E6C681-61CB-4F2A-A41D-A2058945D0CD}"/>
              </a:ext>
            </a:extLst>
          </p:cNvPr>
          <p:cNvGrpSpPr/>
          <p:nvPr/>
        </p:nvGrpSpPr>
        <p:grpSpPr>
          <a:xfrm>
            <a:off x="1307353" y="2806932"/>
            <a:ext cx="10409981" cy="3772526"/>
            <a:chOff x="86256" y="2546147"/>
            <a:chExt cx="11481798" cy="4229325"/>
          </a:xfrm>
        </p:grpSpPr>
        <p:sp>
          <p:nvSpPr>
            <p:cNvPr id="141" name="Freeform: Shape 140">
              <a:extLst>
                <a:ext uri="{FF2B5EF4-FFF2-40B4-BE49-F238E27FC236}">
                  <a16:creationId xmlns:a16="http://schemas.microsoft.com/office/drawing/2014/main" id="{AC582390-57A6-40A1-940A-86D2DA5F0A9A}"/>
                </a:ext>
              </a:extLst>
            </p:cNvPr>
            <p:cNvSpPr/>
            <p:nvPr/>
          </p:nvSpPr>
          <p:spPr>
            <a:xfrm>
              <a:off x="86256" y="2546147"/>
              <a:ext cx="1841443" cy="82994"/>
            </a:xfrm>
            <a:custGeom>
              <a:avLst/>
              <a:gdLst>
                <a:gd name="connsiteX0" fmla="*/ 3943 w 1841443"/>
                <a:gd name="connsiteY0" fmla="*/ 0 h 82994"/>
                <a:gd name="connsiteX1" fmla="*/ 1841443 w 1841443"/>
                <a:gd name="connsiteY1" fmla="*/ 47516 h 82994"/>
                <a:gd name="connsiteX2" fmla="*/ 1758638 w 1841443"/>
                <a:gd name="connsiteY2" fmla="*/ 82994 h 82994"/>
                <a:gd name="connsiteX3" fmla="*/ 0 w 1841443"/>
                <a:gd name="connsiteY3" fmla="*/ 41814 h 82994"/>
                <a:gd name="connsiteX4" fmla="*/ 3943 w 1841443"/>
                <a:gd name="connsiteY4" fmla="*/ 0 h 82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443" h="82994">
                  <a:moveTo>
                    <a:pt x="3943" y="0"/>
                  </a:moveTo>
                  <a:cubicBezTo>
                    <a:pt x="616442" y="15839"/>
                    <a:pt x="1221057" y="19007"/>
                    <a:pt x="1841443" y="47516"/>
                  </a:cubicBezTo>
                  <a:lnTo>
                    <a:pt x="1758638" y="82994"/>
                  </a:lnTo>
                  <a:lnTo>
                    <a:pt x="0" y="41814"/>
                  </a:lnTo>
                  <a:lnTo>
                    <a:pt x="3943" y="0"/>
                  </a:lnTo>
                  <a:close/>
                </a:path>
              </a:pathLst>
            </a:cu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Freeform: Shape 131">
              <a:extLst>
                <a:ext uri="{FF2B5EF4-FFF2-40B4-BE49-F238E27FC236}">
                  <a16:creationId xmlns:a16="http://schemas.microsoft.com/office/drawing/2014/main" id="{D185CA83-717B-4B21-A259-2F4375D499D4}"/>
                </a:ext>
              </a:extLst>
            </p:cNvPr>
            <p:cNvSpPr/>
            <p:nvPr/>
          </p:nvSpPr>
          <p:spPr>
            <a:xfrm>
              <a:off x="1942724" y="2600541"/>
              <a:ext cx="2467813" cy="258278"/>
            </a:xfrm>
            <a:custGeom>
              <a:avLst/>
              <a:gdLst>
                <a:gd name="connsiteX0" fmla="*/ 61234 w 2467813"/>
                <a:gd name="connsiteY0" fmla="*/ 0 h 258278"/>
                <a:gd name="connsiteX1" fmla="*/ 2467813 w 2467813"/>
                <a:gd name="connsiteY1" fmla="*/ 183727 h 258278"/>
                <a:gd name="connsiteX2" fmla="*/ 2398922 w 2467813"/>
                <a:gd name="connsiteY2" fmla="*/ 258278 h 258278"/>
                <a:gd name="connsiteX3" fmla="*/ 0 w 2467813"/>
                <a:gd name="connsiteY3" fmla="*/ 39706 h 258278"/>
                <a:gd name="connsiteX4" fmla="*/ 61234 w 2467813"/>
                <a:gd name="connsiteY4" fmla="*/ 0 h 258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813" h="258278">
                  <a:moveTo>
                    <a:pt x="61234" y="0"/>
                  </a:moveTo>
                  <a:cubicBezTo>
                    <a:pt x="576391" y="7390"/>
                    <a:pt x="1707719" y="62298"/>
                    <a:pt x="2467813" y="183727"/>
                  </a:cubicBezTo>
                  <a:lnTo>
                    <a:pt x="2398922" y="258278"/>
                  </a:lnTo>
                  <a:cubicBezTo>
                    <a:pt x="1782986" y="106227"/>
                    <a:pt x="784333" y="84053"/>
                    <a:pt x="0" y="39706"/>
                  </a:cubicBezTo>
                  <a:lnTo>
                    <a:pt x="61234" y="0"/>
                  </a:lnTo>
                  <a:close/>
                </a:path>
              </a:pathLst>
            </a:cu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Freeform: Shape 129">
              <a:extLst>
                <a:ext uri="{FF2B5EF4-FFF2-40B4-BE49-F238E27FC236}">
                  <a16:creationId xmlns:a16="http://schemas.microsoft.com/office/drawing/2014/main" id="{7A871349-9E1E-446E-9739-305EC7F100B1}"/>
                </a:ext>
              </a:extLst>
            </p:cNvPr>
            <p:cNvSpPr/>
            <p:nvPr/>
          </p:nvSpPr>
          <p:spPr>
            <a:xfrm>
              <a:off x="4493250" y="2789080"/>
              <a:ext cx="2242017" cy="1236806"/>
            </a:xfrm>
            <a:custGeom>
              <a:avLst/>
              <a:gdLst>
                <a:gd name="connsiteX0" fmla="*/ 76778 w 2242017"/>
                <a:gd name="connsiteY0" fmla="*/ 0 h 1236806"/>
                <a:gd name="connsiteX1" fmla="*/ 1845635 w 2242017"/>
                <a:gd name="connsiteY1" fmla="*/ 1236806 h 1236806"/>
                <a:gd name="connsiteX2" fmla="*/ 1470309 w 2242017"/>
                <a:gd name="connsiteY2" fmla="*/ 1229778 h 1236806"/>
                <a:gd name="connsiteX3" fmla="*/ 0 w 2242017"/>
                <a:gd name="connsiteY3" fmla="*/ 64677 h 1236806"/>
                <a:gd name="connsiteX4" fmla="*/ 76778 w 2242017"/>
                <a:gd name="connsiteY4" fmla="*/ 0 h 1236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2017" h="1236806">
                  <a:moveTo>
                    <a:pt x="76778" y="0"/>
                  </a:moveTo>
                  <a:cubicBezTo>
                    <a:pt x="808696" y="92592"/>
                    <a:pt x="3170984" y="557281"/>
                    <a:pt x="1845635" y="1236806"/>
                  </a:cubicBezTo>
                  <a:lnTo>
                    <a:pt x="1470309" y="1229778"/>
                  </a:lnTo>
                  <a:cubicBezTo>
                    <a:pt x="2591409" y="775378"/>
                    <a:pt x="1469830" y="243380"/>
                    <a:pt x="0" y="64677"/>
                  </a:cubicBezTo>
                  <a:lnTo>
                    <a:pt x="76778" y="0"/>
                  </a:lnTo>
                  <a:close/>
                </a:path>
              </a:pathLst>
            </a:cu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Freeform: Shape 128">
              <a:extLst>
                <a:ext uri="{FF2B5EF4-FFF2-40B4-BE49-F238E27FC236}">
                  <a16:creationId xmlns:a16="http://schemas.microsoft.com/office/drawing/2014/main" id="{DFB43CB7-ECDB-4855-BD7D-AF4B54972071}"/>
                </a:ext>
              </a:extLst>
            </p:cNvPr>
            <p:cNvSpPr/>
            <p:nvPr/>
          </p:nvSpPr>
          <p:spPr>
            <a:xfrm>
              <a:off x="3798321" y="4075877"/>
              <a:ext cx="2312392" cy="2013248"/>
            </a:xfrm>
            <a:custGeom>
              <a:avLst/>
              <a:gdLst>
                <a:gd name="connsiteX0" fmla="*/ 1928184 w 2312392"/>
                <a:gd name="connsiteY0" fmla="*/ 0 h 2013248"/>
                <a:gd name="connsiteX1" fmla="*/ 2312392 w 2312392"/>
                <a:gd name="connsiteY1" fmla="*/ 25574 h 2013248"/>
                <a:gd name="connsiteX2" fmla="*/ 2121003 w 2312392"/>
                <a:gd name="connsiteY2" fmla="*/ 1777247 h 2013248"/>
                <a:gd name="connsiteX3" fmla="*/ 1455513 w 2312392"/>
                <a:gd name="connsiteY3" fmla="*/ 2013248 h 2013248"/>
                <a:gd name="connsiteX4" fmla="*/ 1928184 w 2312392"/>
                <a:gd name="connsiteY4" fmla="*/ 0 h 2013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2392" h="2013248">
                  <a:moveTo>
                    <a:pt x="1928184" y="0"/>
                  </a:moveTo>
                  <a:lnTo>
                    <a:pt x="2312392" y="25574"/>
                  </a:lnTo>
                  <a:cubicBezTo>
                    <a:pt x="-962223" y="1020159"/>
                    <a:pt x="1334186" y="1593073"/>
                    <a:pt x="2121003" y="1777247"/>
                  </a:cubicBezTo>
                  <a:lnTo>
                    <a:pt x="1455513" y="2013248"/>
                  </a:lnTo>
                  <a:cubicBezTo>
                    <a:pt x="-1407351" y="1142312"/>
                    <a:pt x="612436" y="402948"/>
                    <a:pt x="1928184" y="0"/>
                  </a:cubicBezTo>
                  <a:close/>
                </a:path>
              </a:pathLst>
            </a:cu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Freeform: Shape 127">
              <a:extLst>
                <a:ext uri="{FF2B5EF4-FFF2-40B4-BE49-F238E27FC236}">
                  <a16:creationId xmlns:a16="http://schemas.microsoft.com/office/drawing/2014/main" id="{A3D96633-7CE6-4A26-BC29-4BF4183964F5}"/>
                </a:ext>
              </a:extLst>
            </p:cNvPr>
            <p:cNvSpPr/>
            <p:nvPr/>
          </p:nvSpPr>
          <p:spPr>
            <a:xfrm>
              <a:off x="5701164" y="5936024"/>
              <a:ext cx="5866890" cy="839448"/>
            </a:xfrm>
            <a:custGeom>
              <a:avLst/>
              <a:gdLst>
                <a:gd name="connsiteX0" fmla="*/ 719508 w 5866890"/>
                <a:gd name="connsiteY0" fmla="*/ 0 h 839448"/>
                <a:gd name="connsiteX1" fmla="*/ 3679874 w 5866890"/>
                <a:gd name="connsiteY1" fmla="*/ 255696 h 839448"/>
                <a:gd name="connsiteX2" fmla="*/ 4798547 w 5866890"/>
                <a:gd name="connsiteY2" fmla="*/ 280155 h 839448"/>
                <a:gd name="connsiteX3" fmla="*/ 4949560 w 5866890"/>
                <a:gd name="connsiteY3" fmla="*/ 128175 h 839448"/>
                <a:gd name="connsiteX4" fmla="*/ 5866890 w 5866890"/>
                <a:gd name="connsiteY4" fmla="*/ 573315 h 839448"/>
                <a:gd name="connsiteX5" fmla="*/ 4007056 w 5866890"/>
                <a:gd name="connsiteY5" fmla="*/ 839448 h 839448"/>
                <a:gd name="connsiteX6" fmla="*/ 4192643 w 5866890"/>
                <a:gd name="connsiteY6" fmla="*/ 650020 h 839448"/>
                <a:gd name="connsiteX7" fmla="*/ 3255296 w 5866890"/>
                <a:gd name="connsiteY7" fmla="*/ 607324 h 839448"/>
                <a:gd name="connsiteX8" fmla="*/ 0 w 5866890"/>
                <a:gd name="connsiteY8" fmla="*/ 235214 h 839448"/>
                <a:gd name="connsiteX9" fmla="*/ 719508 w 5866890"/>
                <a:gd name="connsiteY9" fmla="*/ 0 h 83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6890" h="839448">
                  <a:moveTo>
                    <a:pt x="719508" y="0"/>
                  </a:moveTo>
                  <a:cubicBezTo>
                    <a:pt x="1395220" y="152051"/>
                    <a:pt x="2617737" y="229266"/>
                    <a:pt x="3679874" y="255696"/>
                  </a:cubicBezTo>
                  <a:lnTo>
                    <a:pt x="4798547" y="280155"/>
                  </a:lnTo>
                  <a:lnTo>
                    <a:pt x="4949560" y="128175"/>
                  </a:lnTo>
                  <a:lnTo>
                    <a:pt x="5866890" y="573315"/>
                  </a:lnTo>
                  <a:lnTo>
                    <a:pt x="4007056" y="839448"/>
                  </a:lnTo>
                  <a:lnTo>
                    <a:pt x="4192643" y="650020"/>
                  </a:lnTo>
                  <a:lnTo>
                    <a:pt x="3255296" y="607324"/>
                  </a:lnTo>
                  <a:cubicBezTo>
                    <a:pt x="2353185" y="558125"/>
                    <a:pt x="1284230" y="490217"/>
                    <a:pt x="0" y="235214"/>
                  </a:cubicBezTo>
                  <a:lnTo>
                    <a:pt x="719508" y="0"/>
                  </a:lnTo>
                  <a:close/>
                </a:path>
              </a:pathLst>
            </a:cu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9" name="Google Shape;1087;p130">
            <a:extLst>
              <a:ext uri="{FF2B5EF4-FFF2-40B4-BE49-F238E27FC236}">
                <a16:creationId xmlns:a16="http://schemas.microsoft.com/office/drawing/2014/main" id="{B9A3AFD0-7069-0A61-34A0-0115DF9CE280}"/>
              </a:ext>
            </a:extLst>
          </p:cNvPr>
          <p:cNvPicPr preferRelativeResize="0"/>
          <p:nvPr/>
        </p:nvPicPr>
        <p:blipFill>
          <a:blip r:embed="rId3">
            <a:alphaModFix/>
          </a:blip>
          <a:stretch>
            <a:fillRect/>
          </a:stretch>
        </p:blipFill>
        <p:spPr>
          <a:xfrm>
            <a:off x="2577210" y="915598"/>
            <a:ext cx="1005455" cy="1123148"/>
          </a:xfrm>
          <a:prstGeom prst="rect">
            <a:avLst/>
          </a:prstGeom>
          <a:noFill/>
          <a:ln>
            <a:noFill/>
          </a:ln>
        </p:spPr>
      </p:pic>
      <p:sp>
        <p:nvSpPr>
          <p:cNvPr id="174" name="Freeform 173">
            <a:extLst>
              <a:ext uri="{FF2B5EF4-FFF2-40B4-BE49-F238E27FC236}">
                <a16:creationId xmlns:a16="http://schemas.microsoft.com/office/drawing/2014/main" id="{6BB9F523-C1DE-330C-B0AA-C06568E964AE}"/>
              </a:ext>
            </a:extLst>
          </p:cNvPr>
          <p:cNvSpPr/>
          <p:nvPr/>
        </p:nvSpPr>
        <p:spPr>
          <a:xfrm flipV="1">
            <a:off x="7120847" y="1523826"/>
            <a:ext cx="1468380" cy="1934232"/>
          </a:xfrm>
          <a:custGeom>
            <a:avLst/>
            <a:gdLst>
              <a:gd name="connsiteX0" fmla="*/ 887775 w 1768174"/>
              <a:gd name="connsiteY0" fmla="*/ 0 h 2134369"/>
              <a:gd name="connsiteX1" fmla="*/ 1511072 w 1768174"/>
              <a:gd name="connsiteY1" fmla="*/ 623297 h 2134369"/>
              <a:gd name="connsiteX2" fmla="*/ 1507384 w 1768174"/>
              <a:gd name="connsiteY2" fmla="*/ 1873579 h 2134369"/>
              <a:gd name="connsiteX3" fmla="*/ 257102 w 1768174"/>
              <a:gd name="connsiteY3" fmla="*/ 1877267 h 2134369"/>
              <a:gd name="connsiteX4" fmla="*/ 260790 w 1768174"/>
              <a:gd name="connsiteY4" fmla="*/ 626985 h 2134369"/>
              <a:gd name="connsiteX5" fmla="*/ 887775 w 1768174"/>
              <a:gd name="connsiteY5" fmla="*/ 0 h 21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8174" h="2134369">
                <a:moveTo>
                  <a:pt x="887775" y="0"/>
                </a:moveTo>
                <a:lnTo>
                  <a:pt x="1511072" y="623297"/>
                </a:lnTo>
                <a:cubicBezTo>
                  <a:pt x="1855310" y="967534"/>
                  <a:pt x="1853659" y="1527305"/>
                  <a:pt x="1507384" y="1873579"/>
                </a:cubicBezTo>
                <a:cubicBezTo>
                  <a:pt x="1161110" y="2219854"/>
                  <a:pt x="601339" y="2221505"/>
                  <a:pt x="257102" y="1877267"/>
                </a:cubicBezTo>
                <a:cubicBezTo>
                  <a:pt x="-87135" y="1533030"/>
                  <a:pt x="-85484" y="973260"/>
                  <a:pt x="260790" y="626985"/>
                </a:cubicBezTo>
                <a:lnTo>
                  <a:pt x="887775" y="0"/>
                </a:lnTo>
                <a:close/>
              </a:path>
            </a:pathLst>
          </a:custGeom>
          <a:solidFill>
            <a:srgbClr val="00B0F0"/>
          </a:solidFill>
          <a:ln w="12700" cap="flat" cmpd="sng" algn="ctr">
            <a:noFill/>
            <a:prstDash val="solid"/>
            <a:miter lim="800000"/>
          </a:ln>
          <a:effectLst/>
        </p:spPr>
        <p:txBody>
          <a:bodyPr rtlCol="0" anchor="ctr"/>
          <a:lstStyle/>
          <a:p>
            <a:pPr algn="ctr">
              <a:defRPr/>
            </a:pPr>
            <a:endParaRPr lang="en-US" sz="2000" kern="0">
              <a:solidFill>
                <a:prstClr val="white"/>
              </a:solidFill>
              <a:latin typeface="Arial" panose="020B0604020202020204" pitchFamily="34" charset="0"/>
              <a:cs typeface="Arial" panose="020B0604020202020204" pitchFamily="34" charset="0"/>
            </a:endParaRPr>
          </a:p>
        </p:txBody>
      </p:sp>
      <p:pic>
        <p:nvPicPr>
          <p:cNvPr id="175" name="Google Shape;1089;p130">
            <a:extLst>
              <a:ext uri="{FF2B5EF4-FFF2-40B4-BE49-F238E27FC236}">
                <a16:creationId xmlns:a16="http://schemas.microsoft.com/office/drawing/2014/main" id="{477E4EA3-5115-53E2-B734-EB039F3ED41F}"/>
              </a:ext>
            </a:extLst>
          </p:cNvPr>
          <p:cNvPicPr preferRelativeResize="0"/>
          <p:nvPr/>
        </p:nvPicPr>
        <p:blipFill>
          <a:blip r:embed="rId4">
            <a:alphaModFix/>
          </a:blip>
          <a:stretch>
            <a:fillRect/>
          </a:stretch>
        </p:blipFill>
        <p:spPr>
          <a:xfrm>
            <a:off x="7352679" y="1872749"/>
            <a:ext cx="1033250" cy="947427"/>
          </a:xfrm>
          <a:prstGeom prst="rect">
            <a:avLst/>
          </a:prstGeom>
          <a:noFill/>
          <a:ln>
            <a:noFill/>
          </a:ln>
        </p:spPr>
      </p:pic>
      <p:sp>
        <p:nvSpPr>
          <p:cNvPr id="177" name="Rectangle 176">
            <a:extLst>
              <a:ext uri="{FF2B5EF4-FFF2-40B4-BE49-F238E27FC236}">
                <a16:creationId xmlns:a16="http://schemas.microsoft.com/office/drawing/2014/main" id="{F1512782-651B-EFD3-225C-AD665C247622}"/>
              </a:ext>
            </a:extLst>
          </p:cNvPr>
          <p:cNvSpPr/>
          <p:nvPr/>
        </p:nvSpPr>
        <p:spPr>
          <a:xfrm flipH="1">
            <a:off x="8525531" y="1885140"/>
            <a:ext cx="3136825" cy="132343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solidFill>
                  <a:srgbClr val="000000"/>
                </a:solidFill>
                <a:latin typeface="Arial" panose="020B0604020202020204" pitchFamily="34" charset="0"/>
                <a:cs typeface="Arial" panose="020B0604020202020204" pitchFamily="34" charset="0"/>
              </a:rPr>
              <a:t>Congress defined the </a:t>
            </a:r>
            <a:r>
              <a:rPr lang="en-US" sz="1600" b="1" dirty="0">
                <a:solidFill>
                  <a:srgbClr val="000000"/>
                </a:solidFill>
                <a:latin typeface="Arial" panose="020B0604020202020204" pitchFamily="34" charset="0"/>
                <a:cs typeface="Arial" panose="020B0604020202020204" pitchFamily="34" charset="0"/>
              </a:rPr>
              <a:t>Essential Components of Reading Instruction (ECORI)</a:t>
            </a:r>
            <a:r>
              <a:rPr lang="en-US" sz="1600" dirty="0">
                <a:solidFill>
                  <a:srgbClr val="000000"/>
                </a:solidFill>
                <a:latin typeface="Arial" panose="020B0604020202020204" pitchFamily="34" charset="0"/>
                <a:cs typeface="Arial" panose="020B0604020202020204" pitchFamily="34" charset="0"/>
              </a:rPr>
              <a:t> and this is the instruction for the skills needed in a reading goal!</a:t>
            </a:r>
          </a:p>
        </p:txBody>
      </p:sp>
      <p:sp>
        <p:nvSpPr>
          <p:cNvPr id="180" name="Freeform 179">
            <a:extLst>
              <a:ext uri="{FF2B5EF4-FFF2-40B4-BE49-F238E27FC236}">
                <a16:creationId xmlns:a16="http://schemas.microsoft.com/office/drawing/2014/main" id="{248E6CFF-28C8-57D2-F017-1E487BA1837D}"/>
              </a:ext>
            </a:extLst>
          </p:cNvPr>
          <p:cNvSpPr/>
          <p:nvPr/>
        </p:nvSpPr>
        <p:spPr>
          <a:xfrm flipV="1">
            <a:off x="4561054" y="697422"/>
            <a:ext cx="1601778" cy="2017859"/>
          </a:xfrm>
          <a:custGeom>
            <a:avLst/>
            <a:gdLst>
              <a:gd name="connsiteX0" fmla="*/ 887775 w 1768174"/>
              <a:gd name="connsiteY0" fmla="*/ 0 h 2134369"/>
              <a:gd name="connsiteX1" fmla="*/ 1511072 w 1768174"/>
              <a:gd name="connsiteY1" fmla="*/ 623297 h 2134369"/>
              <a:gd name="connsiteX2" fmla="*/ 1507384 w 1768174"/>
              <a:gd name="connsiteY2" fmla="*/ 1873579 h 2134369"/>
              <a:gd name="connsiteX3" fmla="*/ 257102 w 1768174"/>
              <a:gd name="connsiteY3" fmla="*/ 1877267 h 2134369"/>
              <a:gd name="connsiteX4" fmla="*/ 260790 w 1768174"/>
              <a:gd name="connsiteY4" fmla="*/ 626985 h 2134369"/>
              <a:gd name="connsiteX5" fmla="*/ 887775 w 1768174"/>
              <a:gd name="connsiteY5" fmla="*/ 0 h 21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8174" h="2134369">
                <a:moveTo>
                  <a:pt x="887775" y="0"/>
                </a:moveTo>
                <a:lnTo>
                  <a:pt x="1511072" y="623297"/>
                </a:lnTo>
                <a:cubicBezTo>
                  <a:pt x="1855310" y="967534"/>
                  <a:pt x="1853659" y="1527305"/>
                  <a:pt x="1507384" y="1873579"/>
                </a:cubicBezTo>
                <a:cubicBezTo>
                  <a:pt x="1161110" y="2219854"/>
                  <a:pt x="601339" y="2221505"/>
                  <a:pt x="257102" y="1877267"/>
                </a:cubicBezTo>
                <a:cubicBezTo>
                  <a:pt x="-87135" y="1533030"/>
                  <a:pt x="-85484" y="973260"/>
                  <a:pt x="260790" y="626985"/>
                </a:cubicBezTo>
                <a:lnTo>
                  <a:pt x="887775" y="0"/>
                </a:lnTo>
                <a:close/>
              </a:path>
            </a:pathLst>
          </a:custGeom>
          <a:solidFill>
            <a:srgbClr val="00B0F0"/>
          </a:solidFill>
          <a:ln w="12700" cap="flat" cmpd="sng" algn="ctr">
            <a:noFill/>
            <a:prstDash val="solid"/>
            <a:miter lim="800000"/>
          </a:ln>
          <a:effectLst/>
        </p:spPr>
        <p:txBody>
          <a:bodyPr rtlCol="0" anchor="ctr"/>
          <a:lstStyle/>
          <a:p>
            <a:pPr algn="ctr">
              <a:defRPr/>
            </a:pPr>
            <a:endParaRPr lang="en-US" sz="2000" kern="0">
              <a:solidFill>
                <a:prstClr val="white"/>
              </a:solidFill>
              <a:latin typeface="Arial" panose="020B0604020202020204" pitchFamily="34" charset="0"/>
              <a:cs typeface="Arial" panose="020B0604020202020204" pitchFamily="34" charset="0"/>
            </a:endParaRPr>
          </a:p>
        </p:txBody>
      </p:sp>
      <p:pic>
        <p:nvPicPr>
          <p:cNvPr id="170" name="Google Shape;1088;p130">
            <a:extLst>
              <a:ext uri="{FF2B5EF4-FFF2-40B4-BE49-F238E27FC236}">
                <a16:creationId xmlns:a16="http://schemas.microsoft.com/office/drawing/2014/main" id="{FE9982EE-F131-12EE-DC42-F84846621867}"/>
              </a:ext>
            </a:extLst>
          </p:cNvPr>
          <p:cNvPicPr preferRelativeResize="0"/>
          <p:nvPr/>
        </p:nvPicPr>
        <p:blipFill>
          <a:blip r:embed="rId5">
            <a:alphaModFix/>
          </a:blip>
          <a:stretch>
            <a:fillRect/>
          </a:stretch>
        </p:blipFill>
        <p:spPr>
          <a:xfrm>
            <a:off x="4807566" y="1063973"/>
            <a:ext cx="1057957" cy="1123148"/>
          </a:xfrm>
          <a:prstGeom prst="rect">
            <a:avLst/>
          </a:prstGeom>
          <a:noFill/>
          <a:ln>
            <a:noFill/>
          </a:ln>
        </p:spPr>
      </p:pic>
      <p:sp>
        <p:nvSpPr>
          <p:cNvPr id="181" name="Oval 180">
            <a:extLst>
              <a:ext uri="{FF2B5EF4-FFF2-40B4-BE49-F238E27FC236}">
                <a16:creationId xmlns:a16="http://schemas.microsoft.com/office/drawing/2014/main" id="{5A3ABA5B-07E7-82D0-A0B8-1D285D0ECEA6}"/>
              </a:ext>
            </a:extLst>
          </p:cNvPr>
          <p:cNvSpPr/>
          <p:nvPr/>
        </p:nvSpPr>
        <p:spPr>
          <a:xfrm>
            <a:off x="5009620" y="2759874"/>
            <a:ext cx="921380" cy="177627"/>
          </a:xfrm>
          <a:prstGeom prst="ellips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Arial" panose="020B0604020202020204" pitchFamily="34" charset="0"/>
              <a:cs typeface="Arial" panose="020B0604020202020204" pitchFamily="34" charset="0"/>
            </a:endParaRPr>
          </a:p>
        </p:txBody>
      </p:sp>
      <p:pic>
        <p:nvPicPr>
          <p:cNvPr id="182" name="Picture 181">
            <a:extLst>
              <a:ext uri="{FF2B5EF4-FFF2-40B4-BE49-F238E27FC236}">
                <a16:creationId xmlns:a16="http://schemas.microsoft.com/office/drawing/2014/main" id="{3A057E3C-C690-1325-BA15-9A0F1B111E5E}"/>
              </a:ext>
            </a:extLst>
          </p:cNvPr>
          <p:cNvPicPr>
            <a:picLocks noChangeAspect="1"/>
          </p:cNvPicPr>
          <p:nvPr/>
        </p:nvPicPr>
        <p:blipFill>
          <a:blip r:embed="rId6"/>
          <a:stretch>
            <a:fillRect/>
          </a:stretch>
        </p:blipFill>
        <p:spPr>
          <a:xfrm>
            <a:off x="3203572" y="3877935"/>
            <a:ext cx="1165624" cy="1045043"/>
          </a:xfrm>
          <a:prstGeom prst="rect">
            <a:avLst/>
          </a:prstGeom>
        </p:spPr>
      </p:pic>
      <p:sp>
        <p:nvSpPr>
          <p:cNvPr id="187" name="TextBox 186">
            <a:extLst>
              <a:ext uri="{FF2B5EF4-FFF2-40B4-BE49-F238E27FC236}">
                <a16:creationId xmlns:a16="http://schemas.microsoft.com/office/drawing/2014/main" id="{D34232FA-E797-B2F2-AD56-68C3350862C9}"/>
              </a:ext>
            </a:extLst>
          </p:cNvPr>
          <p:cNvSpPr txBox="1"/>
          <p:nvPr/>
        </p:nvSpPr>
        <p:spPr>
          <a:xfrm>
            <a:off x="6877318" y="4282539"/>
            <a:ext cx="2878757" cy="1323439"/>
          </a:xfrm>
          <a:prstGeom prst="rect">
            <a:avLst/>
          </a:prstGeom>
          <a:noFill/>
        </p:spPr>
        <p:txBody>
          <a:bodyPr wrap="square">
            <a:spAutoFit/>
          </a:bodyPr>
          <a:lstStyle/>
          <a:p>
            <a:pPr algn="ctr"/>
            <a:r>
              <a:rPr lang="en-US" sz="1600" dirty="0">
                <a:solidFill>
                  <a:srgbClr val="000000"/>
                </a:solidFill>
                <a:latin typeface="Arial" panose="020B0604020202020204" pitchFamily="34" charset="0"/>
                <a:cs typeface="Arial" panose="020B0604020202020204" pitchFamily="34" charset="0"/>
              </a:rPr>
              <a:t>Learn to use the defined terms in </a:t>
            </a:r>
          </a:p>
          <a:p>
            <a:pPr algn="ctr"/>
            <a:r>
              <a:rPr lang="en-US" sz="1600" dirty="0">
                <a:solidFill>
                  <a:srgbClr val="000000"/>
                </a:solidFill>
                <a:latin typeface="Arial" panose="020B0604020202020204" pitchFamily="34" charset="0"/>
                <a:cs typeface="Arial" panose="020B0604020202020204" pitchFamily="34" charset="0"/>
              </a:rPr>
              <a:t>U.S.C. 6368 (3)(4)(5)(6)(7) </a:t>
            </a:r>
          </a:p>
          <a:p>
            <a:pPr algn="ctr"/>
            <a:r>
              <a:rPr lang="en-US" sz="1600" dirty="0">
                <a:solidFill>
                  <a:srgbClr val="000000"/>
                </a:solidFill>
                <a:latin typeface="Arial" panose="020B0604020202020204" pitchFamily="34" charset="0"/>
                <a:cs typeface="Arial" panose="020B0604020202020204" pitchFamily="34" charset="0"/>
              </a:rPr>
              <a:t>to advocate and write effective IEP goals.</a:t>
            </a:r>
          </a:p>
        </p:txBody>
      </p:sp>
      <p:pic>
        <p:nvPicPr>
          <p:cNvPr id="188" name="Google Shape;1118;p134">
            <a:extLst>
              <a:ext uri="{FF2B5EF4-FFF2-40B4-BE49-F238E27FC236}">
                <a16:creationId xmlns:a16="http://schemas.microsoft.com/office/drawing/2014/main" id="{8F2EEE98-B2EF-8BA2-3FDD-BB57C13C27D4}"/>
              </a:ext>
            </a:extLst>
          </p:cNvPr>
          <p:cNvPicPr preferRelativeResize="0"/>
          <p:nvPr/>
        </p:nvPicPr>
        <p:blipFill rotWithShape="1">
          <a:blip r:embed="rId7">
            <a:alphaModFix/>
          </a:blip>
          <a:srcRect/>
          <a:stretch/>
        </p:blipFill>
        <p:spPr>
          <a:xfrm>
            <a:off x="9997004" y="4126842"/>
            <a:ext cx="1678263" cy="884171"/>
          </a:xfrm>
          <a:prstGeom prst="rect">
            <a:avLst/>
          </a:prstGeom>
          <a:noFill/>
          <a:ln>
            <a:noFill/>
          </a:ln>
        </p:spPr>
      </p:pic>
    </p:spTree>
    <p:extLst>
      <p:ext uri="{BB962C8B-B14F-4D97-AF65-F5344CB8AC3E}">
        <p14:creationId xmlns:p14="http://schemas.microsoft.com/office/powerpoint/2010/main" val="3722802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3"/>
        <p:cNvGrpSpPr/>
        <p:nvPr/>
      </p:nvGrpSpPr>
      <p:grpSpPr>
        <a:xfrm>
          <a:off x="0" y="0"/>
          <a:ext cx="0" cy="0"/>
          <a:chOff x="0" y="0"/>
          <a:chExt cx="0" cy="0"/>
        </a:xfrm>
      </p:grpSpPr>
      <p:sp>
        <p:nvSpPr>
          <p:cNvPr id="2" name="Footer Placeholder 1">
            <a:extLst>
              <a:ext uri="{FF2B5EF4-FFF2-40B4-BE49-F238E27FC236}">
                <a16:creationId xmlns:a16="http://schemas.microsoft.com/office/drawing/2014/main" id="{330F2722-804E-534F-8F0E-50E881CBDE60}"/>
              </a:ext>
            </a:extLst>
          </p:cNvPr>
          <p:cNvSpPr>
            <a:spLocks noGrp="1"/>
          </p:cNvSpPr>
          <p:nvPr>
            <p:ph type="ftr" sz="quarter" idx="11"/>
          </p:nvPr>
        </p:nvSpPr>
        <p:spPr>
          <a:xfrm>
            <a:off x="815084" y="6517532"/>
            <a:ext cx="6818262" cy="365125"/>
          </a:xfrm>
        </p:spPr>
        <p:txBody>
          <a:bodyPr/>
          <a:lstStyle/>
          <a:p>
            <a:r>
              <a:rPr lang="en-US"/>
              <a:t>NJD Educational Consultants, LLC.</a:t>
            </a:r>
          </a:p>
        </p:txBody>
      </p:sp>
      <p:sp>
        <p:nvSpPr>
          <p:cNvPr id="1084" name="Google Shape;1084;p130"/>
          <p:cNvSpPr txBox="1">
            <a:spLocks noGrp="1"/>
          </p:cNvSpPr>
          <p:nvPr>
            <p:ph type="title" idx="4294967295"/>
          </p:nvPr>
        </p:nvSpPr>
        <p:spPr>
          <a:xfrm>
            <a:off x="0" y="584200"/>
            <a:ext cx="9428163" cy="1625600"/>
          </a:xfrm>
          <a:prstGeom prst="rect">
            <a:avLst/>
          </a:prstGeom>
          <a:noFill/>
          <a:ln>
            <a:noFill/>
          </a:ln>
        </p:spPr>
        <p:txBody>
          <a:bodyPr spcFirstLastPara="1" vert="horz" wrap="square" lIns="91425" tIns="45700" rIns="91425" bIns="45700" rtlCol="0" anchor="b" anchorCtr="0">
            <a:noAutofit/>
          </a:bodyPr>
          <a:lstStyle/>
          <a:p>
            <a:pPr>
              <a:spcBef>
                <a:spcPts val="0"/>
              </a:spcBef>
              <a:buSzPts val="6000"/>
            </a:pPr>
            <a:r>
              <a:rPr lang="en-US" sz="3200"/>
              <a:t>Use the law to ensure an IEP is reasonably calculated for grade level reading proficiency?</a:t>
            </a:r>
            <a:endParaRPr sz="3200"/>
          </a:p>
          <a:p>
            <a:pPr>
              <a:spcBef>
                <a:spcPts val="0"/>
              </a:spcBef>
              <a:buSzPts val="6000"/>
            </a:pPr>
            <a:endParaRPr sz="3067"/>
          </a:p>
        </p:txBody>
      </p:sp>
      <p:sp>
        <p:nvSpPr>
          <p:cNvPr id="1085" name="Google Shape;1085;p130"/>
          <p:cNvSpPr txBox="1">
            <a:spLocks noGrp="1"/>
          </p:cNvSpPr>
          <p:nvPr>
            <p:ph type="body" idx="4294967295"/>
          </p:nvPr>
        </p:nvSpPr>
        <p:spPr>
          <a:xfrm>
            <a:off x="0" y="2209800"/>
            <a:ext cx="7061200" cy="1585913"/>
          </a:xfrm>
          <a:prstGeom prst="rect">
            <a:avLst/>
          </a:prstGeom>
          <a:noFill/>
          <a:ln>
            <a:noFill/>
          </a:ln>
        </p:spPr>
        <p:txBody>
          <a:bodyPr spcFirstLastPara="1" vert="horz" wrap="square" lIns="91425" tIns="45700" rIns="91425" bIns="45700" rtlCol="0" anchor="t" anchorCtr="0">
            <a:noAutofit/>
          </a:bodyPr>
          <a:lstStyle/>
          <a:p>
            <a:pPr marL="914377" indent="-457189">
              <a:spcBef>
                <a:spcPts val="600"/>
              </a:spcBef>
              <a:buSzPts val="2400"/>
              <a:buFont typeface="Wingdings" pitchFamily="2" charset="2"/>
              <a:buChar char="ü"/>
            </a:pPr>
            <a:r>
              <a:rPr lang="en-US" cap="none" dirty="0">
                <a:solidFill>
                  <a:schemeClr val="tx1"/>
                </a:solidFill>
              </a:rPr>
              <a:t>Check the reading skills </a:t>
            </a:r>
          </a:p>
          <a:p>
            <a:pPr marL="914377" indent="-457189">
              <a:spcBef>
                <a:spcPts val="1200"/>
              </a:spcBef>
              <a:buSzPts val="2400"/>
              <a:buFont typeface="Wingdings" pitchFamily="2" charset="2"/>
              <a:buChar char="ü"/>
            </a:pPr>
            <a:r>
              <a:rPr lang="en-US" cap="none" dirty="0">
                <a:solidFill>
                  <a:schemeClr val="tx1"/>
                </a:solidFill>
              </a:rPr>
              <a:t>Provide ECORI based on verified evidence.</a:t>
            </a:r>
          </a:p>
          <a:p>
            <a:pPr marL="914377" indent="-457189">
              <a:spcBef>
                <a:spcPts val="1200"/>
              </a:spcBef>
              <a:spcAft>
                <a:spcPts val="1200"/>
              </a:spcAft>
              <a:buSzPts val="2400"/>
              <a:buFont typeface="Wingdings" pitchFamily="2" charset="2"/>
              <a:buChar char="ü"/>
            </a:pPr>
            <a:r>
              <a:rPr lang="en-US" cap="none" dirty="0">
                <a:solidFill>
                  <a:schemeClr val="tx1"/>
                </a:solidFill>
              </a:rPr>
              <a:t>Assess reading with valid diagnostic measures</a:t>
            </a:r>
          </a:p>
        </p:txBody>
      </p:sp>
      <p:pic>
        <p:nvPicPr>
          <p:cNvPr id="1086" name="Google Shape;1086;p130"/>
          <p:cNvPicPr preferRelativeResize="0"/>
          <p:nvPr/>
        </p:nvPicPr>
        <p:blipFill>
          <a:blip r:embed="rId3">
            <a:alphaModFix/>
          </a:blip>
          <a:stretch>
            <a:fillRect/>
          </a:stretch>
        </p:blipFill>
        <p:spPr>
          <a:xfrm>
            <a:off x="9727828" y="1748599"/>
            <a:ext cx="1542991" cy="2250777"/>
          </a:xfrm>
          <a:prstGeom prst="rect">
            <a:avLst/>
          </a:prstGeom>
          <a:noFill/>
          <a:ln>
            <a:noFill/>
          </a:ln>
        </p:spPr>
      </p:pic>
      <p:pic>
        <p:nvPicPr>
          <p:cNvPr id="1087" name="Google Shape;1087;p130"/>
          <p:cNvPicPr preferRelativeResize="0"/>
          <p:nvPr/>
        </p:nvPicPr>
        <p:blipFill>
          <a:blip r:embed="rId4">
            <a:alphaModFix/>
          </a:blip>
          <a:stretch>
            <a:fillRect/>
          </a:stretch>
        </p:blipFill>
        <p:spPr>
          <a:xfrm>
            <a:off x="589952" y="4647835"/>
            <a:ext cx="1368840" cy="1200139"/>
          </a:xfrm>
          <a:prstGeom prst="rect">
            <a:avLst/>
          </a:prstGeom>
          <a:noFill/>
          <a:ln>
            <a:noFill/>
          </a:ln>
        </p:spPr>
      </p:pic>
      <p:pic>
        <p:nvPicPr>
          <p:cNvPr id="1088" name="Google Shape;1088;p130"/>
          <p:cNvPicPr preferRelativeResize="0"/>
          <p:nvPr/>
        </p:nvPicPr>
        <p:blipFill>
          <a:blip r:embed="rId5">
            <a:alphaModFix/>
          </a:blip>
          <a:stretch>
            <a:fillRect/>
          </a:stretch>
        </p:blipFill>
        <p:spPr>
          <a:xfrm>
            <a:off x="2589832" y="4647834"/>
            <a:ext cx="1328600" cy="1200140"/>
          </a:xfrm>
          <a:prstGeom prst="rect">
            <a:avLst/>
          </a:prstGeom>
          <a:noFill/>
          <a:ln>
            <a:noFill/>
          </a:ln>
        </p:spPr>
      </p:pic>
      <p:pic>
        <p:nvPicPr>
          <p:cNvPr id="1089" name="Google Shape;1089;p130"/>
          <p:cNvPicPr preferRelativeResize="0"/>
          <p:nvPr/>
        </p:nvPicPr>
        <p:blipFill>
          <a:blip r:embed="rId6">
            <a:alphaModFix/>
          </a:blip>
          <a:stretch>
            <a:fillRect/>
          </a:stretch>
        </p:blipFill>
        <p:spPr>
          <a:xfrm>
            <a:off x="4714081" y="4580432"/>
            <a:ext cx="1492917" cy="1323897"/>
          </a:xfrm>
          <a:prstGeom prst="rect">
            <a:avLst/>
          </a:prstGeom>
          <a:noFill/>
          <a:ln>
            <a:noFill/>
          </a:ln>
        </p:spPr>
      </p:pic>
      <p:pic>
        <p:nvPicPr>
          <p:cNvPr id="9" name="Picture 8">
            <a:extLst>
              <a:ext uri="{FF2B5EF4-FFF2-40B4-BE49-F238E27FC236}">
                <a16:creationId xmlns:a16="http://schemas.microsoft.com/office/drawing/2014/main" id="{0C0BBE46-E443-D745-8AD1-3984D310FA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61200" y="4628177"/>
            <a:ext cx="1368840" cy="1163442"/>
          </a:xfrm>
          <a:prstGeom prst="rect">
            <a:avLst/>
          </a:prstGeom>
        </p:spPr>
      </p:pic>
      <p:pic>
        <p:nvPicPr>
          <p:cNvPr id="10" name="Picture 9" descr="Screen Shot 2019-07-12 at 7.44.23 AM.png">
            <a:extLst>
              <a:ext uri="{FF2B5EF4-FFF2-40B4-BE49-F238E27FC236}">
                <a16:creationId xmlns:a16="http://schemas.microsoft.com/office/drawing/2014/main" id="{504C130C-D621-D743-9DC5-8C1B88CC34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48423" y="4580432"/>
            <a:ext cx="1701799" cy="1334944"/>
          </a:xfrm>
          <a:prstGeom prst="rect">
            <a:avLst/>
          </a:prstGeom>
        </p:spPr>
      </p:pic>
    </p:spTree>
    <p:extLst>
      <p:ext uri="{BB962C8B-B14F-4D97-AF65-F5344CB8AC3E}">
        <p14:creationId xmlns:p14="http://schemas.microsoft.com/office/powerpoint/2010/main" val="2025880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1" y="1600201"/>
            <a:ext cx="184731" cy="461665"/>
          </a:xfrm>
          <a:prstGeom prst="rect">
            <a:avLst/>
          </a:prstGeom>
          <a:noFill/>
        </p:spPr>
        <p:txBody>
          <a:bodyPr wrap="none" rtlCol="0">
            <a:spAutoFit/>
          </a:bodyPr>
          <a:lstStyle/>
          <a:p>
            <a:endParaRPr lang="en-US" sz="2400"/>
          </a:p>
        </p:txBody>
      </p:sp>
      <p:sp>
        <p:nvSpPr>
          <p:cNvPr id="6" name="Rectangle 5"/>
          <p:cNvSpPr/>
          <p:nvPr/>
        </p:nvSpPr>
        <p:spPr>
          <a:xfrm>
            <a:off x="965201" y="406402"/>
            <a:ext cx="7213600" cy="5262979"/>
          </a:xfrm>
          <a:prstGeom prst="rect">
            <a:avLst/>
          </a:prstGeom>
        </p:spPr>
        <p:txBody>
          <a:bodyPr wrap="square">
            <a:spAutoFit/>
          </a:bodyPr>
          <a:lstStyle/>
          <a:p>
            <a:r>
              <a:rPr lang="en-US" sz="2400">
                <a:latin typeface="ＭＳ ゴシック"/>
                <a:ea typeface="ＭＳ ゴシック"/>
                <a:cs typeface="ＭＳ ゴシック"/>
              </a:rPr>
              <a:t>☐</a:t>
            </a:r>
            <a:r>
              <a:rPr lang="en-US" sz="2400"/>
              <a:t>  </a:t>
            </a:r>
            <a:r>
              <a:rPr lang="en-US" sz="2400">
                <a:latin typeface="Arial"/>
                <a:cs typeface="Arial"/>
              </a:rPr>
              <a:t>Is the proposed instruction explicit?</a:t>
            </a:r>
            <a:br>
              <a:rPr lang="en-US" sz="2400">
                <a:latin typeface="Arial"/>
                <a:cs typeface="Arial"/>
              </a:rPr>
            </a:br>
            <a:r>
              <a:rPr lang="en-US" sz="2400">
                <a:latin typeface="Arial"/>
                <a:ea typeface="ＭＳ ゴシック"/>
                <a:cs typeface="Arial"/>
              </a:rPr>
              <a:t>☐ </a:t>
            </a:r>
            <a:r>
              <a:rPr lang="en-US" sz="2400">
                <a:latin typeface="Arial"/>
                <a:cs typeface="Arial"/>
              </a:rPr>
              <a:t>Is the proposed instruction systematic?</a:t>
            </a:r>
          </a:p>
          <a:p>
            <a:br>
              <a:rPr lang="en-US" sz="2400">
                <a:latin typeface="Arial"/>
                <a:cs typeface="Arial"/>
              </a:rPr>
            </a:br>
            <a:r>
              <a:rPr lang="en-US" sz="2400">
                <a:latin typeface="Arial"/>
                <a:ea typeface="ＭＳ ゴシック"/>
                <a:cs typeface="Arial"/>
              </a:rPr>
              <a:t>☐ </a:t>
            </a:r>
            <a:r>
              <a:rPr lang="en-US" sz="2400">
                <a:latin typeface="Arial"/>
                <a:cs typeface="Arial"/>
              </a:rPr>
              <a:t>Is it truly instruction or practice?</a:t>
            </a:r>
            <a:br>
              <a:rPr lang="en-US" sz="2400">
                <a:latin typeface="Arial"/>
                <a:cs typeface="Arial"/>
              </a:rPr>
            </a:br>
            <a:r>
              <a:rPr lang="en-US" sz="2400">
                <a:latin typeface="Arial"/>
                <a:ea typeface="ＭＳ ゴシック"/>
                <a:cs typeface="Arial"/>
              </a:rPr>
              <a:t>☐ </a:t>
            </a:r>
            <a:r>
              <a:rPr lang="en-US" sz="2400">
                <a:latin typeface="Arial"/>
                <a:cs typeface="Arial"/>
              </a:rPr>
              <a:t>Is there a measure or monitoring tool in the classroom for this instruction? (7D)</a:t>
            </a:r>
          </a:p>
          <a:p>
            <a:endParaRPr lang="en-US" sz="2400">
              <a:latin typeface="Arial"/>
              <a:cs typeface="Arial"/>
            </a:endParaRPr>
          </a:p>
          <a:p>
            <a:r>
              <a:rPr lang="en-US" sz="2400">
                <a:latin typeface="Arial"/>
                <a:ea typeface="ＭＳ ゴシック"/>
                <a:cs typeface="Arial"/>
              </a:rPr>
              <a:t>☐ </a:t>
            </a:r>
            <a:r>
              <a:rPr lang="en-US" sz="2400">
                <a:latin typeface="Arial"/>
                <a:cs typeface="Arial"/>
              </a:rPr>
              <a:t>What corresponding reliable valid diagnostic reading assessment assesses the targeted skill(s) for goal decision making? (7C)</a:t>
            </a:r>
          </a:p>
          <a:p>
            <a:endParaRPr lang="en-US" sz="2400">
              <a:latin typeface="Arial"/>
              <a:cs typeface="Arial"/>
            </a:endParaRPr>
          </a:p>
          <a:p>
            <a:r>
              <a:rPr lang="en-US" sz="2400">
                <a:latin typeface="Arial"/>
                <a:ea typeface="ＭＳ ゴシック"/>
                <a:cs typeface="Arial"/>
              </a:rPr>
              <a:t>☐ What SBRR has been referenced to prove that the methods meet the standards of SBRR in Section 6 including frequency and duration.</a:t>
            </a:r>
            <a:endParaRPr lang="en-US" sz="2400">
              <a:latin typeface="Arial"/>
              <a:cs typeface="Arial"/>
            </a:endParaRPr>
          </a:p>
        </p:txBody>
      </p:sp>
      <p:pic>
        <p:nvPicPr>
          <p:cNvPr id="5" name="Google Shape;1122;p134">
            <a:extLst>
              <a:ext uri="{FF2B5EF4-FFF2-40B4-BE49-F238E27FC236}">
                <a16:creationId xmlns:a16="http://schemas.microsoft.com/office/drawing/2014/main" id="{9712AEFC-C175-5B46-AD3B-535ADE0CED3C}"/>
              </a:ext>
            </a:extLst>
          </p:cNvPr>
          <p:cNvPicPr preferRelativeResize="0"/>
          <p:nvPr/>
        </p:nvPicPr>
        <p:blipFill>
          <a:blip r:embed="rId3">
            <a:alphaModFix/>
          </a:blip>
          <a:stretch>
            <a:fillRect/>
          </a:stretch>
        </p:blipFill>
        <p:spPr>
          <a:xfrm>
            <a:off x="8636000" y="738779"/>
            <a:ext cx="2235200" cy="2133600"/>
          </a:xfrm>
          <a:prstGeom prst="rect">
            <a:avLst/>
          </a:prstGeom>
          <a:noFill/>
          <a:ln>
            <a:noFill/>
          </a:ln>
        </p:spPr>
      </p:pic>
      <p:pic>
        <p:nvPicPr>
          <p:cNvPr id="7" name="Picture 6">
            <a:extLst>
              <a:ext uri="{FF2B5EF4-FFF2-40B4-BE49-F238E27FC236}">
                <a16:creationId xmlns:a16="http://schemas.microsoft.com/office/drawing/2014/main" id="{227C2AA4-3A06-E24C-968A-70F83B54B261}"/>
              </a:ext>
            </a:extLst>
          </p:cNvPr>
          <p:cNvPicPr>
            <a:picLocks noChangeAspect="1"/>
          </p:cNvPicPr>
          <p:nvPr/>
        </p:nvPicPr>
        <p:blipFill>
          <a:blip r:embed="rId4"/>
          <a:stretch>
            <a:fillRect/>
          </a:stretch>
        </p:blipFill>
        <p:spPr>
          <a:xfrm>
            <a:off x="8961426" y="3429000"/>
            <a:ext cx="2154665" cy="1931768"/>
          </a:xfrm>
          <a:prstGeom prst="rect">
            <a:avLst/>
          </a:prstGeom>
        </p:spPr>
      </p:pic>
      <p:sp>
        <p:nvSpPr>
          <p:cNvPr id="2" name="Footer Placeholder 1">
            <a:extLst>
              <a:ext uri="{FF2B5EF4-FFF2-40B4-BE49-F238E27FC236}">
                <a16:creationId xmlns:a16="http://schemas.microsoft.com/office/drawing/2014/main" id="{4666FE85-BD93-2443-B531-263A8448F429}"/>
              </a:ext>
            </a:extLst>
          </p:cNvPr>
          <p:cNvSpPr>
            <a:spLocks noGrp="1"/>
          </p:cNvSpPr>
          <p:nvPr>
            <p:ph type="ftr" sz="quarter" idx="11"/>
          </p:nvPr>
        </p:nvSpPr>
        <p:spPr/>
        <p:txBody>
          <a:bodyPr/>
          <a:lstStyle/>
          <a:p>
            <a:r>
              <a:rPr lang="en-US"/>
              <a:t>NJD Educational Consultants, LLC</a:t>
            </a:r>
          </a:p>
        </p:txBody>
      </p:sp>
    </p:spTree>
    <p:extLst>
      <p:ext uri="{BB962C8B-B14F-4D97-AF65-F5344CB8AC3E}">
        <p14:creationId xmlns:p14="http://schemas.microsoft.com/office/powerpoint/2010/main" val="1209889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32C4C-1E21-142C-5F50-DEA15A68710C}"/>
              </a:ext>
            </a:extLst>
          </p:cNvPr>
          <p:cNvSpPr>
            <a:spLocks noGrp="1"/>
          </p:cNvSpPr>
          <p:nvPr>
            <p:ph type="title"/>
          </p:nvPr>
        </p:nvSpPr>
        <p:spPr>
          <a:xfrm>
            <a:off x="838199" y="365126"/>
            <a:ext cx="10676467" cy="515408"/>
          </a:xfrm>
        </p:spPr>
        <p:txBody>
          <a:bodyPr>
            <a:noAutofit/>
          </a:bodyPr>
          <a:lstStyle/>
          <a:p>
            <a:r>
              <a:rPr lang="en-US" sz="4000" dirty="0">
                <a:solidFill>
                  <a:schemeClr val="tx1">
                    <a:lumMod val="75000"/>
                    <a:lumOff val="25000"/>
                  </a:schemeClr>
                </a:solidFill>
                <a:latin typeface="+mj-lt"/>
                <a:ea typeface="+mj-ea"/>
                <a:cs typeface="+mj-cs"/>
              </a:rPr>
              <a:t>What do you need?</a:t>
            </a:r>
            <a:endParaRPr lang="en-US" sz="4000" dirty="0"/>
          </a:p>
        </p:txBody>
      </p:sp>
      <p:sp>
        <p:nvSpPr>
          <p:cNvPr id="5" name="TextBox 4">
            <a:extLst>
              <a:ext uri="{FF2B5EF4-FFF2-40B4-BE49-F238E27FC236}">
                <a16:creationId xmlns:a16="http://schemas.microsoft.com/office/drawing/2014/main" id="{60FE1A0A-A7B5-A3B2-F298-6228295F2797}"/>
              </a:ext>
            </a:extLst>
          </p:cNvPr>
          <p:cNvSpPr txBox="1"/>
          <p:nvPr/>
        </p:nvSpPr>
        <p:spPr>
          <a:xfrm>
            <a:off x="541868" y="1690688"/>
            <a:ext cx="4473045" cy="3139321"/>
          </a:xfrm>
          <a:prstGeom prst="rect">
            <a:avLst/>
          </a:prstGeom>
          <a:noFill/>
        </p:spPr>
        <p:txBody>
          <a:bodyPr wrap="square">
            <a:spAutoFit/>
          </a:bodyPr>
          <a:lstStyle/>
          <a:p>
            <a:pPr>
              <a:buFont typeface="Calibri" panose="020F0502020204030204" pitchFamily="34" charset="0"/>
            </a:pPr>
            <a:r>
              <a:rPr lang="en-US" dirty="0">
                <a:solidFill>
                  <a:schemeClr val="tx1">
                    <a:lumMod val="75000"/>
                    <a:lumOff val="25000"/>
                  </a:schemeClr>
                </a:solidFill>
                <a:latin typeface="+mn-lt"/>
                <a:ea typeface="+mn-ea"/>
                <a:cs typeface="+mn-cs"/>
              </a:rPr>
              <a:t>You should have handouts </a:t>
            </a:r>
          </a:p>
          <a:p>
            <a:pPr marL="471488" indent="-342900">
              <a:buFont typeface="Arial" panose="020B0604020202020204" pitchFamily="34" charset="0"/>
              <a:buChar char="•"/>
            </a:pPr>
            <a:r>
              <a:rPr lang="en-US" dirty="0">
                <a:solidFill>
                  <a:schemeClr val="tx1">
                    <a:lumMod val="75000"/>
                    <a:lumOff val="25000"/>
                  </a:schemeClr>
                </a:solidFill>
                <a:latin typeface="+mn-lt"/>
                <a:ea typeface="+mn-ea"/>
                <a:cs typeface="+mn-cs"/>
              </a:rPr>
              <a:t>IEP Goals #1</a:t>
            </a:r>
          </a:p>
          <a:p>
            <a:pPr marL="471488" indent="-342900">
              <a:buFont typeface="Arial" panose="020B0604020202020204" pitchFamily="34" charset="0"/>
              <a:buChar char="•"/>
            </a:pPr>
            <a:r>
              <a:rPr lang="en-US" dirty="0">
                <a:solidFill>
                  <a:schemeClr val="tx1">
                    <a:lumMod val="75000"/>
                    <a:lumOff val="25000"/>
                  </a:schemeClr>
                </a:solidFill>
              </a:rPr>
              <a:t>IEP Goals #2</a:t>
            </a:r>
          </a:p>
          <a:p>
            <a:pPr marL="471488" indent="-342900">
              <a:buFont typeface="Arial" panose="020B0604020202020204" pitchFamily="34" charset="0"/>
              <a:buChar char="•"/>
            </a:pPr>
            <a:r>
              <a:rPr lang="en-US" dirty="0">
                <a:solidFill>
                  <a:schemeClr val="tx1">
                    <a:lumMod val="75000"/>
                    <a:lumOff val="25000"/>
                  </a:schemeClr>
                </a:solidFill>
                <a:latin typeface="+mn-lt"/>
                <a:ea typeface="+mn-ea"/>
                <a:cs typeface="+mn-cs"/>
              </a:rPr>
              <a:t>IEP Goals #3</a:t>
            </a:r>
          </a:p>
          <a:p>
            <a:pPr marL="128588" indent="0">
              <a:buNone/>
            </a:pPr>
            <a:endParaRPr lang="en-US" dirty="0">
              <a:solidFill>
                <a:schemeClr val="tx1">
                  <a:lumMod val="75000"/>
                  <a:lumOff val="25000"/>
                </a:schemeClr>
              </a:solidFill>
            </a:endParaRPr>
          </a:p>
          <a:p>
            <a:pPr marL="128588" indent="0">
              <a:buNone/>
            </a:pPr>
            <a:endParaRPr lang="en-US" dirty="0">
              <a:solidFill>
                <a:schemeClr val="tx1">
                  <a:lumMod val="75000"/>
                  <a:lumOff val="25000"/>
                </a:schemeClr>
              </a:solidFill>
              <a:latin typeface="+mn-lt"/>
              <a:ea typeface="+mn-ea"/>
              <a:cs typeface="+mn-cs"/>
            </a:endParaRPr>
          </a:p>
          <a:p>
            <a:pPr marL="128588" indent="0">
              <a:buNone/>
            </a:pPr>
            <a:r>
              <a:rPr lang="en-US" dirty="0">
                <a:solidFill>
                  <a:schemeClr val="tx1">
                    <a:lumMod val="75000"/>
                    <a:lumOff val="25000"/>
                  </a:schemeClr>
                </a:solidFill>
                <a:latin typeface="+mn-lt"/>
                <a:ea typeface="+mn-ea"/>
                <a:cs typeface="+mn-cs"/>
              </a:rPr>
              <a:t>and I recommend purchasing:</a:t>
            </a:r>
          </a:p>
          <a:p>
            <a:pPr marL="128588" indent="0">
              <a:buNone/>
            </a:pPr>
            <a:endParaRPr lang="en-US" dirty="0">
              <a:solidFill>
                <a:schemeClr val="tx1">
                  <a:lumMod val="75000"/>
                  <a:lumOff val="25000"/>
                </a:schemeClr>
              </a:solidFill>
              <a:latin typeface="+mn-lt"/>
              <a:ea typeface="+mn-ea"/>
              <a:cs typeface="+mn-cs"/>
            </a:endParaRPr>
          </a:p>
          <a:p>
            <a:pPr marL="128588" indent="0">
              <a:buFont typeface="Calibri" panose="020F0502020204030204" pitchFamily="34" charset="0"/>
              <a:buNone/>
            </a:pPr>
            <a:r>
              <a:rPr lang="en-US" sz="1800" i="1" dirty="0">
                <a:solidFill>
                  <a:schemeClr val="tx1">
                    <a:lumMod val="75000"/>
                    <a:lumOff val="25000"/>
                  </a:schemeClr>
                </a:solidFill>
                <a:latin typeface="+mn-lt"/>
                <a:ea typeface="+mn-ea"/>
                <a:cs typeface="+mn-cs"/>
              </a:rPr>
              <a:t>The Essentials of Assessing and </a:t>
            </a:r>
          </a:p>
          <a:p>
            <a:pPr marL="128588" indent="0">
              <a:buFont typeface="Calibri" panose="020F0502020204030204" pitchFamily="34" charset="0"/>
              <a:buNone/>
            </a:pPr>
            <a:r>
              <a:rPr lang="en-US" sz="1800" i="1" dirty="0">
                <a:solidFill>
                  <a:schemeClr val="tx1">
                    <a:lumMod val="75000"/>
                    <a:lumOff val="25000"/>
                  </a:schemeClr>
                </a:solidFill>
                <a:latin typeface="+mn-lt"/>
                <a:ea typeface="+mn-ea"/>
                <a:cs typeface="+mn-cs"/>
              </a:rPr>
              <a:t>Preventing Reading Difficulties, </a:t>
            </a:r>
          </a:p>
          <a:p>
            <a:pPr marL="128588" indent="0">
              <a:buFont typeface="Calibri" panose="020F0502020204030204" pitchFamily="34" charset="0"/>
              <a:buNone/>
            </a:pPr>
            <a:r>
              <a:rPr lang="en-US" sz="1800" i="1" dirty="0">
                <a:solidFill>
                  <a:schemeClr val="tx1">
                    <a:lumMod val="75000"/>
                    <a:lumOff val="25000"/>
                  </a:schemeClr>
                </a:solidFill>
                <a:latin typeface="+mn-lt"/>
                <a:ea typeface="+mn-ea"/>
                <a:cs typeface="+mn-cs"/>
              </a:rPr>
              <a:t>by  David Kilpatrick </a:t>
            </a:r>
          </a:p>
        </p:txBody>
      </p:sp>
      <p:pic>
        <p:nvPicPr>
          <p:cNvPr id="6" name="Picture 5" descr="Text&#10;&#10;Description automatically generated">
            <a:extLst>
              <a:ext uri="{FF2B5EF4-FFF2-40B4-BE49-F238E27FC236}">
                <a16:creationId xmlns:a16="http://schemas.microsoft.com/office/drawing/2014/main" id="{97699C9D-6BA2-BA86-4C47-43CE232563B8}"/>
              </a:ext>
            </a:extLst>
          </p:cNvPr>
          <p:cNvPicPr>
            <a:picLocks noChangeAspect="1"/>
          </p:cNvPicPr>
          <p:nvPr/>
        </p:nvPicPr>
        <p:blipFill>
          <a:blip r:embed="rId3"/>
          <a:stretch>
            <a:fillRect/>
          </a:stretch>
        </p:blipFill>
        <p:spPr>
          <a:xfrm>
            <a:off x="5965288" y="3121849"/>
            <a:ext cx="2068435" cy="3244605"/>
          </a:xfrm>
          <a:prstGeom prst="rect">
            <a:avLst/>
          </a:prstGeom>
        </p:spPr>
      </p:pic>
    </p:spTree>
    <p:extLst>
      <p:ext uri="{BB962C8B-B14F-4D97-AF65-F5344CB8AC3E}">
        <p14:creationId xmlns:p14="http://schemas.microsoft.com/office/powerpoint/2010/main" val="10320707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12679</TotalTime>
  <Words>978</Words>
  <Application>Microsoft Macintosh PowerPoint</Application>
  <PresentationFormat>Widescreen</PresentationFormat>
  <Paragraphs>80</Paragraphs>
  <Slides>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ＭＳ ゴシック</vt:lpstr>
      <vt:lpstr>Aptos</vt:lpstr>
      <vt:lpstr>Aptos Display</vt:lpstr>
      <vt:lpstr>Arial</vt:lpstr>
      <vt:lpstr>Calibri</vt:lpstr>
      <vt:lpstr>Helvetica</vt:lpstr>
      <vt:lpstr>Wingdings</vt:lpstr>
      <vt:lpstr>Office Theme</vt:lpstr>
      <vt:lpstr>Decoding Dyslexia Round Table IDEA &amp; Reading</vt:lpstr>
      <vt:lpstr>This kit targets planning for reading goals.   ….. But reading is a complex process. </vt:lpstr>
      <vt:lpstr>2 things you will  take away with this kit and conversation.</vt:lpstr>
      <vt:lpstr>PowerPoint Presentation</vt:lpstr>
      <vt:lpstr>PowerPoint Presentation</vt:lpstr>
      <vt:lpstr>Use the law to ensure an IEP is reasonably calculated for grade level reading proficiency? </vt:lpstr>
      <vt:lpstr>PowerPoint Presentation</vt:lpstr>
      <vt:lpstr>What do you need?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Nancy Duggan</dc:creator>
  <cp:lastModifiedBy>Nancy Duggan</cp:lastModifiedBy>
  <cp:revision>2</cp:revision>
  <dcterms:created xsi:type="dcterms:W3CDTF">2024-10-07T23:39:46Z</dcterms:created>
  <dcterms:modified xsi:type="dcterms:W3CDTF">2024-10-16T18:58:53Z</dcterms:modified>
</cp:coreProperties>
</file>